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jHhcIZliV/Oji1vIPP73WqcIkt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7ee15ab1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f7ee15ab11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7ee15ab1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f7ee15ab11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7ee15ab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D632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v-if 有更高的切換開銷，而 v-show 有更高的初始渲染開銷。因此，如果需要非常頻繁地切換，則使用 v-show 較好；</a:t>
            </a:r>
            <a:endParaRPr sz="1550">
              <a:solidFill>
                <a:srgbClr val="D63200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D632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如果在運行時條件很少改變，則使用 v-if 較好。</a:t>
            </a:r>
            <a:endParaRPr sz="1550">
              <a:solidFill>
                <a:srgbClr val="D63200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50">
              <a:solidFill>
                <a:srgbClr val="D63200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gf7ee15ab11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7ee15ab1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600">
              <a:solidFill>
                <a:srgbClr val="3044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f7ee15ab11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7ee15ab1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600">
              <a:solidFill>
                <a:srgbClr val="3044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f7ee15ab11_0_2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7ee15ab1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f7ee15ab11_0_2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7ee15ab11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f7ee15ab11_0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7ee15ab1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600">
              <a:solidFill>
                <a:srgbClr val="3044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f7ee15ab11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7ee15ab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C3E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這是由於 JavaScript 的物件型別是以「傳址」(Pass by reference) 的⽅式來進⾏資料傳遞， 若是沒 有透過 function 來回傳另⼀個新物件，則這些⼦元件的 data 就會共⽤同⼀個狀態</a:t>
            </a:r>
            <a:endParaRPr b="1" sz="1700">
              <a:solidFill>
                <a:srgbClr val="2C3E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f7ee15ab11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8cfc808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f8cfc808a0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8cfc808a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f8cfc808a0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8cfc808a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如果updateText()不放參數至裡面</a:t>
            </a:r>
            <a:endParaRPr/>
          </a:p>
        </p:txBody>
      </p:sp>
      <p:sp>
        <p:nvSpPr>
          <p:cNvPr id="304" name="Google Shape;304;gf8cfc808a0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8cfc808a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f8cfc808a0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72945a50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f72945a50e_0_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72945a5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f72945a50e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8cfc808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vue -h:vue help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f8cfc808a0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8cfc808a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需要注意的是，若這時選擇 Default Vue 2.x/3.x 的版本時，相關套件只會包含 babel, eslint，</a:t>
            </a:r>
            <a:r>
              <a:rPr lang="en-US">
                <a:solidFill>
                  <a:srgbClr val="FF0000"/>
                </a:solidFill>
              </a:rPr>
              <a:t>專案內 並不會有 sass-loader、Vuex、Vur-router </a:t>
            </a:r>
            <a:r>
              <a:rPr lang="en-US"/>
              <a:t>等其他套件。</a:t>
            </a:r>
            <a:endParaRPr/>
          </a:p>
        </p:txBody>
      </p:sp>
      <p:sp>
        <p:nvSpPr>
          <p:cNvPr id="349" name="Google Shape;349;gf8cfc808a0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72945a50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C3E50"/>
                </a:solidFill>
                <a:highlight>
                  <a:srgbClr val="F3F5F7"/>
                </a:highlight>
                <a:latin typeface="Arial"/>
                <a:ea typeface="Arial"/>
                <a:cs typeface="Arial"/>
                <a:sym typeface="Arial"/>
              </a:rPr>
              <a:t>Vue CLI 提供除了一開始建立專案可以選擇安裝的套件外，在啟動專案後還可以透過 </a:t>
            </a:r>
            <a:r>
              <a:rPr lang="en-US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vue add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Vue CLI ⽬前⽀援的套件列表可參考： https://cli.vuejs.org/core-plugins/網站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gf72945a50e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72945a50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C3E50"/>
                </a:solidFill>
                <a:highlight>
                  <a:srgbClr val="F3F5F7"/>
                </a:highlight>
                <a:latin typeface="Arial"/>
                <a:ea typeface="Arial"/>
                <a:cs typeface="Arial"/>
                <a:sym typeface="Arial"/>
              </a:rPr>
              <a:t>Vue CLI 提供除了一開始建立專案可以選擇安裝的套件外，在啟動專案後還可以透過 </a:t>
            </a:r>
            <a:r>
              <a:rPr lang="en-US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vue add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Vue CLI ⽬前⽀援的套件列表可參考： https://cli.vuejs.org/core-plugins/網站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gf72945a50e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72945a50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C3E50"/>
                </a:solidFill>
                <a:highlight>
                  <a:srgbClr val="F3F5F7"/>
                </a:highlight>
                <a:latin typeface="Arial"/>
                <a:ea typeface="Arial"/>
                <a:cs typeface="Arial"/>
                <a:sym typeface="Arial"/>
              </a:rPr>
              <a:t>Vue CLI 提供除了一開始建立專案可以選擇安裝的套件外，在啟動專案後還可以透過 </a:t>
            </a:r>
            <a:r>
              <a:rPr lang="en-US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vue add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Vue CLI ⽬前⽀援的套件列表可參考： https://cli.vuejs.org/core-plugins/網站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" name="Google Shape;374;gf72945a50e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72945a50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C3E50"/>
                </a:solidFill>
                <a:highlight>
                  <a:srgbClr val="F3F5F7"/>
                </a:highlight>
                <a:latin typeface="Arial"/>
                <a:ea typeface="Arial"/>
                <a:cs typeface="Arial"/>
                <a:sym typeface="Arial"/>
              </a:rPr>
              <a:t>Vue CLI 提供除了一開始建立專案可以選擇安裝的套件外，在啟動專案後還可以透過 </a:t>
            </a:r>
            <a:r>
              <a:rPr lang="en-US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vue add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Vue CLI ⽬前⽀援的套件列表可參考： https://cli.vuejs.org/core-plugins/網站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gf72945a50e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72945a50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7" name="Google Shape;397;gf72945a50e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72945a50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script </a:t>
            </a:r>
            <a:r>
              <a:rPr lang="en-US">
                <a:solidFill>
                  <a:srgbClr val="2C3E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src="https://unpkg.com/vue-router@4"&gt;</a:t>
            </a:r>
            <a:endParaRPr>
              <a:solidFill>
                <a:srgbClr val="2C3E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4" name="Google Shape;404;gf72945a50e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72945a50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tag 要自己分辨 hash/history 模式，router-link 會自動幫你加上 .router-link-exact-active</a:t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gf72945a50e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72945a50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gf72945a50e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72945a50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gf72945a50e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72945a50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6" name="Google Shape;476;gf72945a50e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72945a50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3" name="Google Shape;493;gf72945a50e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72945a50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f72945a50e_0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72945a50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gf72945a50e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72945a50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3" name="Google Shape;523;gf72945a50e_0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72945a50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3" name="Google Shape;543;gf72945a50e_0_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72945a50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8" name="Google Shape;568;gf72945a50e_0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2945a50e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0" name="Google Shape;590;gf72945a50e_0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72945a50e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6" name="Google Shape;616;gf72945a50e_0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72945a50e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6" name="Google Shape;636;gf72945a50e_0_4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f72945a50e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8" name="Google Shape;658;gf72945a50e_0_4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72945a50e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3" name="Google Shape;683;gf72945a50e_0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72945a50e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3" name="Google Shape;703;gf72945a50e_0_5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acc922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2" name="Google Shape;722;gfacc92267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72945a50e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9" name="Google Shape;729;gf72945a50e_0_5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7ee15ab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f7ee15ab11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7ee15ab1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同樣的程式碼， subtotalComputed 只執行了一次，而 subtotalMethods() 卻執行了三次。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這是由於 computed 屬性會將計算後的結果暫存，若它所觀察的屬性 (也就是那些 this.XXX) 沒有被更新的情況下，computed 就不會重複被執行。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C3E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f7ee15ab11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7ee15ab1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3044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通常更好的做法是使用计算属性而不是命令式的 </a:t>
            </a:r>
            <a:r>
              <a:rPr lang="en-US" sz="950">
                <a:solidFill>
                  <a:srgbClr val="D632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watch</a:t>
            </a:r>
            <a:r>
              <a:rPr lang="en-US">
                <a:solidFill>
                  <a:srgbClr val="3044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回调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2C3E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f7ee15ab11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ee15ab1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f7ee15ab11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971600" y="3501008"/>
            <a:ext cx="56166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1511"/>
              </a:buClr>
              <a:buSzPts val="3000"/>
              <a:buFont typeface="Arial"/>
              <a:buNone/>
              <a:defRPr b="1" sz="3000">
                <a:solidFill>
                  <a:srgbClr val="2A151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971600" y="4093344"/>
            <a:ext cx="36363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>
                <a:solidFill>
                  <a:srgbClr val="D2DA88"/>
                </a:solidFill>
              </a:defRPr>
            </a:lvl2pPr>
            <a:lvl3pPr lvl="2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>
                <a:solidFill>
                  <a:srgbClr val="D2DA88"/>
                </a:solidFill>
              </a:defRPr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>
                <a:solidFill>
                  <a:srgbClr val="D2DA88"/>
                </a:solidFill>
              </a:defRPr>
            </a:lvl4pPr>
            <a:lvl5pPr lvl="4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>
                <a:solidFill>
                  <a:srgbClr val="D2DA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9pPr>
          </a:lstStyle>
          <a:p/>
        </p:txBody>
      </p:sp>
      <p:sp>
        <p:nvSpPr>
          <p:cNvPr id="18" name="Google Shape;18;p7"/>
          <p:cNvSpPr txBox="1"/>
          <p:nvPr>
            <p:ph idx="2" type="body"/>
          </p:nvPr>
        </p:nvSpPr>
        <p:spPr>
          <a:xfrm>
            <a:off x="971600" y="4869160"/>
            <a:ext cx="1800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  <a:defRPr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3" type="body"/>
          </p:nvPr>
        </p:nvSpPr>
        <p:spPr>
          <a:xfrm>
            <a:off x="2843808" y="4869160"/>
            <a:ext cx="1728192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  <a:defRPr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目錄">
  <p:cSld name="目錄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idx="1" type="body"/>
          </p:nvPr>
        </p:nvSpPr>
        <p:spPr>
          <a:xfrm>
            <a:off x="4392024" y="1728096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13141A"/>
              </a:buClr>
              <a:buSzPts val="1900"/>
              <a:buNone/>
              <a:defRPr b="1" sz="1900">
                <a:solidFill>
                  <a:srgbClr val="1314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2" type="body"/>
          </p:nvPr>
        </p:nvSpPr>
        <p:spPr>
          <a:xfrm>
            <a:off x="4392023" y="2069808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3" type="body"/>
          </p:nvPr>
        </p:nvSpPr>
        <p:spPr>
          <a:xfrm>
            <a:off x="3267667" y="1556792"/>
            <a:ext cx="922160" cy="82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b="1" i="0" sz="40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4" type="body"/>
          </p:nvPr>
        </p:nvSpPr>
        <p:spPr>
          <a:xfrm>
            <a:off x="3275856" y="2636912"/>
            <a:ext cx="921150" cy="82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b="1" i="0" sz="40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5" type="body"/>
          </p:nvPr>
        </p:nvSpPr>
        <p:spPr>
          <a:xfrm>
            <a:off x="3275856" y="3717128"/>
            <a:ext cx="921150" cy="82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b="1" i="0" sz="40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6" type="body"/>
          </p:nvPr>
        </p:nvSpPr>
        <p:spPr>
          <a:xfrm>
            <a:off x="3275856" y="4797248"/>
            <a:ext cx="921150" cy="82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b="1" i="0" sz="40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7" type="body"/>
          </p:nvPr>
        </p:nvSpPr>
        <p:spPr>
          <a:xfrm>
            <a:off x="4392024" y="2785938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13141A"/>
              </a:buClr>
              <a:buSzPts val="1900"/>
              <a:buNone/>
              <a:defRPr b="1" sz="1900">
                <a:solidFill>
                  <a:srgbClr val="1314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8" type="body"/>
          </p:nvPr>
        </p:nvSpPr>
        <p:spPr>
          <a:xfrm>
            <a:off x="4392023" y="3141080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9" type="body"/>
          </p:nvPr>
        </p:nvSpPr>
        <p:spPr>
          <a:xfrm>
            <a:off x="4392024" y="3865954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13141A"/>
              </a:buClr>
              <a:buSzPts val="1900"/>
              <a:buNone/>
              <a:defRPr b="1" sz="1900">
                <a:solidFill>
                  <a:srgbClr val="1314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3" type="body"/>
          </p:nvPr>
        </p:nvSpPr>
        <p:spPr>
          <a:xfrm>
            <a:off x="4392023" y="4221192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4" type="body"/>
          </p:nvPr>
        </p:nvSpPr>
        <p:spPr>
          <a:xfrm>
            <a:off x="4392024" y="4943722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13141A"/>
              </a:buClr>
              <a:buSzPts val="1900"/>
              <a:buNone/>
              <a:defRPr b="1" sz="1900">
                <a:solidFill>
                  <a:srgbClr val="13141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5" type="body"/>
          </p:nvPr>
        </p:nvSpPr>
        <p:spPr>
          <a:xfrm>
            <a:off x="4392023" y="5301208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章節標題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2482260" y="2852936"/>
            <a:ext cx="5577879" cy="32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3200"/>
              <a:buFont typeface="Arial"/>
              <a:buNone/>
              <a:defRPr b="1" sz="3200">
                <a:solidFill>
                  <a:srgbClr val="13141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2483768" y="3284984"/>
            <a:ext cx="4464496" cy="276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2DA88"/>
              </a:buClr>
              <a:buSzPts val="1800"/>
              <a:buNone/>
              <a:defRPr sz="1800">
                <a:solidFill>
                  <a:srgbClr val="D2DA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2DA88"/>
              </a:buClr>
              <a:buSzPts val="1600"/>
              <a:buNone/>
              <a:defRPr sz="1600">
                <a:solidFill>
                  <a:srgbClr val="D2DA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755575" y="1700808"/>
            <a:ext cx="1523526" cy="133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accent6"/>
              </a:buClr>
              <a:buSzPts val="6600"/>
              <a:buNone/>
              <a:defRPr b="1" i="0" sz="66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>
  <p:cSld name="含標題的內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331640" y="246387"/>
            <a:ext cx="4320480" cy="273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2000"/>
              <a:buFont typeface="Arial"/>
              <a:buNone/>
              <a:defRPr b="1" sz="2000">
                <a:solidFill>
                  <a:srgbClr val="13141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1331639" y="548681"/>
            <a:ext cx="4320481" cy="216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2DA88"/>
              </a:buClr>
              <a:buSzPts val="1800"/>
              <a:buNone/>
              <a:defRPr sz="1800">
                <a:solidFill>
                  <a:srgbClr val="D2DA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2DA88"/>
              </a:buClr>
              <a:buSzPts val="1600"/>
              <a:buNone/>
              <a:defRPr sz="1600">
                <a:solidFill>
                  <a:srgbClr val="D2DA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316416" y="6094799"/>
            <a:ext cx="504319" cy="4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67544" y="177468"/>
            <a:ext cx="720080" cy="6472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EA234"/>
              </a:buClr>
              <a:buSzPts val="3500"/>
              <a:buNone/>
              <a:defRPr b="1" i="0" sz="3500">
                <a:solidFill>
                  <a:srgbClr val="7EA234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076" y="900000"/>
            <a:ext cx="360000" cy="6035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/>
          <p:nvPr>
            <p:ph idx="3" type="body"/>
          </p:nvPr>
        </p:nvSpPr>
        <p:spPr>
          <a:xfrm>
            <a:off x="1053076" y="1916832"/>
            <a:ext cx="7119887" cy="3888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內容">
  <p:cSld name="空白內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316416" y="6093296"/>
            <a:ext cx="504057" cy="4530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900113" y="1196752"/>
            <a:ext cx="7559675" cy="4536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9" Type="http://schemas.openxmlformats.org/officeDocument/2006/relationships/image" Target="../media/image26.png"/><Relationship Id="rId5" Type="http://schemas.openxmlformats.org/officeDocument/2006/relationships/hyperlink" Target="https://vuejs.org/v2/guide/forms.html#Checkbox" TargetMode="External"/><Relationship Id="rId6" Type="http://schemas.openxmlformats.org/officeDocument/2006/relationships/hyperlink" Target="https://vuejs.org/v2/guide/forms.html#Checkbox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vuejs.org/v2/guide/forms.html#Radio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hyperlink" Target="https://vuejs.org/v2/guide/forms.html#Selec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hyperlink" Target="https://cn.vuejs.org/v2/guide/conditional.html#v-if-vs-v-show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hyperlink" Target="https://cn.vuejs.org/v2/guide/conditional.html#v-if-vs-v-show" TargetMode="External"/><Relationship Id="rId8" Type="http://schemas.openxmlformats.org/officeDocument/2006/relationships/hyperlink" Target="https://cn.vuejs.org/v2/guide/conditional.html#v-if-vs-v-sho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60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9.png"/><Relationship Id="rId5" Type="http://schemas.openxmlformats.org/officeDocument/2006/relationships/image" Target="../media/image62.png"/><Relationship Id="rId6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Relationship Id="rId6" Type="http://schemas.openxmlformats.org/officeDocument/2006/relationships/image" Target="../media/image58.png"/><Relationship Id="rId7" Type="http://schemas.openxmlformats.org/officeDocument/2006/relationships/image" Target="../media/image56.png"/><Relationship Id="rId8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7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64.png"/><Relationship Id="rId5" Type="http://schemas.openxmlformats.org/officeDocument/2006/relationships/image" Target="../media/image7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8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92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7.png"/><Relationship Id="rId4" Type="http://schemas.openxmlformats.org/officeDocument/2006/relationships/image" Target="../media/image9.png"/><Relationship Id="rId5" Type="http://schemas.openxmlformats.org/officeDocument/2006/relationships/image" Target="../media/image88.png"/><Relationship Id="rId6" Type="http://schemas.openxmlformats.org/officeDocument/2006/relationships/image" Target="../media/image91.png"/><Relationship Id="rId7" Type="http://schemas.openxmlformats.org/officeDocument/2006/relationships/image" Target="../media/image81.png"/><Relationship Id="rId8" Type="http://schemas.openxmlformats.org/officeDocument/2006/relationships/image" Target="../media/image8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hyperlink" Target="https://router.vuejs.org/guide/essentials/named-routes.html" TargetMode="External"/><Relationship Id="rId5" Type="http://schemas.openxmlformats.org/officeDocument/2006/relationships/image" Target="../media/image94.png"/><Relationship Id="rId6" Type="http://schemas.openxmlformats.org/officeDocument/2006/relationships/image" Target="../media/image97.png"/><Relationship Id="rId7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.png"/><Relationship Id="rId6" Type="http://schemas.openxmlformats.org/officeDocument/2006/relationships/hyperlink" Target="https://router.vuejs.org/guide/essentials/named-views.html#nested-named-views" TargetMode="External"/><Relationship Id="rId7" Type="http://schemas.openxmlformats.org/officeDocument/2006/relationships/image" Target="../media/image9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93.png"/><Relationship Id="rId7" Type="http://schemas.openxmlformats.org/officeDocument/2006/relationships/image" Target="../media/image8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93.png"/><Relationship Id="rId7" Type="http://schemas.openxmlformats.org/officeDocument/2006/relationships/image" Target="../media/image8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4.png"/><Relationship Id="rId4" Type="http://schemas.openxmlformats.org/officeDocument/2006/relationships/image" Target="../media/image9.png"/><Relationship Id="rId5" Type="http://schemas.openxmlformats.org/officeDocument/2006/relationships/image" Target="../media/image107.png"/><Relationship Id="rId6" Type="http://schemas.openxmlformats.org/officeDocument/2006/relationships/image" Target="../media/image100.png"/><Relationship Id="rId7" Type="http://schemas.openxmlformats.org/officeDocument/2006/relationships/image" Target="../media/image9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4.png"/><Relationship Id="rId4" Type="http://schemas.openxmlformats.org/officeDocument/2006/relationships/image" Target="../media/image9.png"/><Relationship Id="rId5" Type="http://schemas.openxmlformats.org/officeDocument/2006/relationships/image" Target="../media/image89.png"/><Relationship Id="rId6" Type="http://schemas.openxmlformats.org/officeDocument/2006/relationships/image" Target="../media/image100.png"/><Relationship Id="rId7" Type="http://schemas.openxmlformats.org/officeDocument/2006/relationships/image" Target="../media/image10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93.png"/><Relationship Id="rId7" Type="http://schemas.openxmlformats.org/officeDocument/2006/relationships/image" Target="../media/image8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93.png"/><Relationship Id="rId7" Type="http://schemas.openxmlformats.org/officeDocument/2006/relationships/image" Target="../media/image103.png"/><Relationship Id="rId8" Type="http://schemas.openxmlformats.org/officeDocument/2006/relationships/image" Target="../media/image10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5" Type="http://schemas.openxmlformats.org/officeDocument/2006/relationships/image" Target="../media/image99.png"/><Relationship Id="rId6" Type="http://schemas.openxmlformats.org/officeDocument/2006/relationships/image" Target="../media/image93.png"/><Relationship Id="rId7" Type="http://schemas.openxmlformats.org/officeDocument/2006/relationships/image" Target="../media/image103.png"/><Relationship Id="rId8" Type="http://schemas.openxmlformats.org/officeDocument/2006/relationships/image" Target="../media/image10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Relationship Id="rId5" Type="http://schemas.openxmlformats.org/officeDocument/2006/relationships/image" Target="../media/image103.png"/><Relationship Id="rId6" Type="http://schemas.openxmlformats.org/officeDocument/2006/relationships/image" Target="../media/image113.png"/><Relationship Id="rId7" Type="http://schemas.openxmlformats.org/officeDocument/2006/relationships/image" Target="../media/image112.png"/><Relationship Id="rId8" Type="http://schemas.openxmlformats.org/officeDocument/2006/relationships/image" Target="../media/image10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110.png"/><Relationship Id="rId5" Type="http://schemas.openxmlformats.org/officeDocument/2006/relationships/image" Target="../media/image109.png"/><Relationship Id="rId6" Type="http://schemas.openxmlformats.org/officeDocument/2006/relationships/image" Target="../media/image10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hyperlink" Target="https://router.vuejs.org/installation.html" TargetMode="External"/><Relationship Id="rId5" Type="http://schemas.openxmlformats.org/officeDocument/2006/relationships/hyperlink" Target="https://vuex.vuejs.org/zh/guide/" TargetMode="External"/><Relationship Id="rId6" Type="http://schemas.openxmlformats.org/officeDocument/2006/relationships/hyperlink" Target="https://book.vue.tw/menu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hyperlink" Target="https://vuejs.org/v2/guide/instance.html#Creating-a-Vue-Instanc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5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42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ctrTitle"/>
          </p:nvPr>
        </p:nvSpPr>
        <p:spPr>
          <a:xfrm>
            <a:off x="971600" y="3501008"/>
            <a:ext cx="56166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1511"/>
              </a:buClr>
              <a:buSzPts val="3000"/>
              <a:buFont typeface="Arial"/>
              <a:buNone/>
            </a:pPr>
            <a:r>
              <a:rPr lang="en-US"/>
              <a:t>Vue</a:t>
            </a:r>
            <a:r>
              <a:rPr lang="en-US"/>
              <a:t>簡報</a:t>
            </a:r>
            <a:endParaRPr/>
          </a:p>
        </p:txBody>
      </p:sp>
      <p:sp>
        <p:nvSpPr>
          <p:cNvPr id="52" name="Google Shape;52;p1"/>
          <p:cNvSpPr txBox="1"/>
          <p:nvPr>
            <p:ph idx="1" type="subTitle"/>
          </p:nvPr>
        </p:nvSpPr>
        <p:spPr>
          <a:xfrm>
            <a:off x="971600" y="4093344"/>
            <a:ext cx="36363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/>
              <a:t>Vue、Vue Router、Vuex </a:t>
            </a:r>
            <a:endParaRPr/>
          </a:p>
        </p:txBody>
      </p:sp>
      <p:sp>
        <p:nvSpPr>
          <p:cNvPr id="53" name="Google Shape;53;p1"/>
          <p:cNvSpPr txBox="1"/>
          <p:nvPr>
            <p:ph idx="2" type="body"/>
          </p:nvPr>
        </p:nvSpPr>
        <p:spPr>
          <a:xfrm>
            <a:off x="971600" y="4869160"/>
            <a:ext cx="1800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</a:pPr>
            <a:r>
              <a:rPr lang="en-US"/>
              <a:t>編輯者：Jess_Wu</a:t>
            </a:r>
            <a:endParaRPr/>
          </a:p>
        </p:txBody>
      </p:sp>
      <p:sp>
        <p:nvSpPr>
          <p:cNvPr id="54" name="Google Shape;54;p1"/>
          <p:cNvSpPr txBox="1"/>
          <p:nvPr>
            <p:ph idx="3" type="body"/>
          </p:nvPr>
        </p:nvSpPr>
        <p:spPr>
          <a:xfrm>
            <a:off x="2843808" y="4869160"/>
            <a:ext cx="1728192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7ee15ab11_0_67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gf7ee15ab11_0_67"/>
          <p:cNvSpPr txBox="1"/>
          <p:nvPr>
            <p:ph idx="4294967295" type="body"/>
          </p:nvPr>
        </p:nvSpPr>
        <p:spPr>
          <a:xfrm>
            <a:off x="213625" y="284900"/>
            <a:ext cx="7559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Vue.js 的 </a:t>
            </a:r>
            <a:r>
              <a:rPr lang="en-US">
                <a:solidFill>
                  <a:srgbClr val="FF0000"/>
                </a:solidFill>
              </a:rPr>
              <a:t>v-model/radio/checkbox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7" name="Google Shape;157;gf7ee15ab11_0_67"/>
          <p:cNvSpPr txBox="1"/>
          <p:nvPr/>
        </p:nvSpPr>
        <p:spPr>
          <a:xfrm>
            <a:off x="213625" y="549200"/>
            <a:ext cx="790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Vue.js 的 v-model:常見的表單元素像是 &lt;input&gt;、&lt;textarea&gt; 以及 &lt;select&gt; 等進行資料的「雙向」綁定</a:t>
            </a:r>
            <a:endParaRPr/>
          </a:p>
        </p:txBody>
      </p:sp>
      <p:grpSp>
        <p:nvGrpSpPr>
          <p:cNvPr id="158" name="Google Shape;158;gf7ee15ab11_0_67"/>
          <p:cNvGrpSpPr/>
          <p:nvPr/>
        </p:nvGrpSpPr>
        <p:grpSpPr>
          <a:xfrm>
            <a:off x="103959" y="1510177"/>
            <a:ext cx="3610209" cy="4193115"/>
            <a:chOff x="304180" y="1072525"/>
            <a:chExt cx="3992270" cy="4583141"/>
          </a:xfrm>
        </p:grpSpPr>
        <p:pic>
          <p:nvPicPr>
            <p:cNvPr id="159" name="Google Shape;159;gf7ee15ab11_0_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180" y="1378233"/>
              <a:ext cx="3992270" cy="4277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gf7ee15ab11_0_67"/>
            <p:cNvSpPr txBox="1"/>
            <p:nvPr/>
          </p:nvSpPr>
          <p:spPr>
            <a:xfrm>
              <a:off x="361522" y="1072525"/>
              <a:ext cx="33102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v-model</a:t>
              </a:r>
              <a:endParaRPr/>
            </a:p>
          </p:txBody>
        </p:sp>
      </p:grpSp>
      <p:sp>
        <p:nvSpPr>
          <p:cNvPr id="161" name="Google Shape;161;gf7ee15ab11_0_67"/>
          <p:cNvSpPr txBox="1"/>
          <p:nvPr/>
        </p:nvSpPr>
        <p:spPr>
          <a:xfrm>
            <a:off x="3899647" y="1349725"/>
            <a:ext cx="331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2A151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Checkbox</a:t>
            </a:r>
            <a:r>
              <a:rPr lang="en-US">
                <a:solidFill>
                  <a:srgbClr val="2A1511"/>
                </a:solidFill>
              </a:rPr>
              <a:t> 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Single checkbox, boolean value:</a:t>
            </a:r>
            <a:endParaRPr>
              <a:solidFill>
                <a:srgbClr val="2A15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f7ee15ab11_0_67"/>
          <p:cNvSpPr txBox="1"/>
          <p:nvPr/>
        </p:nvSpPr>
        <p:spPr>
          <a:xfrm>
            <a:off x="3899650" y="1705750"/>
            <a:ext cx="529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"checked"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11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狀態:{{ checked }}</a:t>
            </a: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gf7ee15ab11_0_67"/>
          <p:cNvSpPr txBox="1"/>
          <p:nvPr/>
        </p:nvSpPr>
        <p:spPr>
          <a:xfrm>
            <a:off x="3899651" y="3307500"/>
            <a:ext cx="4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2A151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Checkbox</a:t>
            </a:r>
            <a:r>
              <a:rPr lang="en-US">
                <a:solidFill>
                  <a:srgbClr val="2A1511"/>
                </a:solidFill>
              </a:rPr>
              <a:t> 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Multiple checkboxes, bound to the same Array:</a:t>
            </a:r>
            <a:endParaRPr/>
          </a:p>
        </p:txBody>
      </p:sp>
      <p:pic>
        <p:nvPicPr>
          <p:cNvPr id="164" name="Google Shape;164;gf7ee15ab11_0_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6212" y="2354850"/>
            <a:ext cx="10953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f7ee15ab11_0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6188" y="2785500"/>
            <a:ext cx="1112996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f7ee15ab11_0_67"/>
          <p:cNvSpPr txBox="1"/>
          <p:nvPr/>
        </p:nvSpPr>
        <p:spPr>
          <a:xfrm>
            <a:off x="3899650" y="2308538"/>
            <a:ext cx="3000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vm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US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Vue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b="1"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el: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"#app"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checked: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,.....</a:t>
            </a:r>
            <a:endParaRPr b="1"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gf7ee15ab11_0_67"/>
          <p:cNvSpPr txBox="1"/>
          <p:nvPr/>
        </p:nvSpPr>
        <p:spPr>
          <a:xfrm>
            <a:off x="3806950" y="3641600"/>
            <a:ext cx="6764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"jack"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"Jack"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"checkedNames"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"jack"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Jack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"checkedNames"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John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"mike"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"Mike"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"checkedNames"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"mike"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Mike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Checked names: {{ checkedNames }}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en-US" sz="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gf7ee15ab11_0_67"/>
          <p:cNvSpPr txBox="1"/>
          <p:nvPr/>
        </p:nvSpPr>
        <p:spPr>
          <a:xfrm>
            <a:off x="3899650" y="4993250"/>
            <a:ext cx="300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Vue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b="1"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el: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US" sz="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checkedNames:</a:t>
            </a: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[],</a:t>
            </a:r>
            <a:endParaRPr b="1"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b="1"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});</a:t>
            </a:r>
            <a:endParaRPr b="1" sz="9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" name="Google Shape;169;gf7ee15ab11_0_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3400" y="5490250"/>
            <a:ext cx="2965750" cy="5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f7ee15ab11_0_67"/>
          <p:cNvSpPr txBox="1"/>
          <p:nvPr/>
        </p:nvSpPr>
        <p:spPr>
          <a:xfrm>
            <a:off x="6360800" y="2314925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渲染結果：</a:t>
            </a:r>
            <a:endParaRPr/>
          </a:p>
        </p:txBody>
      </p:sp>
      <p:sp>
        <p:nvSpPr>
          <p:cNvPr id="171" name="Google Shape;171;gf7ee15ab11_0_67"/>
          <p:cNvSpPr txBox="1"/>
          <p:nvPr/>
        </p:nvSpPr>
        <p:spPr>
          <a:xfrm>
            <a:off x="6033400" y="5049875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渲染結果：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7ee15ab11_0_7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gf7ee15ab11_0_72"/>
          <p:cNvSpPr txBox="1"/>
          <p:nvPr>
            <p:ph idx="4294967295" type="body"/>
          </p:nvPr>
        </p:nvSpPr>
        <p:spPr>
          <a:xfrm>
            <a:off x="213625" y="284900"/>
            <a:ext cx="7559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Vue.js 的 </a:t>
            </a:r>
            <a:r>
              <a:rPr lang="en-US">
                <a:solidFill>
                  <a:srgbClr val="FF0000"/>
                </a:solidFill>
              </a:rPr>
              <a:t>v-model/radio/checkbox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178" name="Google Shape;178;gf7ee15ab11_0_72"/>
          <p:cNvSpPr txBox="1"/>
          <p:nvPr/>
        </p:nvSpPr>
        <p:spPr>
          <a:xfrm>
            <a:off x="286875" y="700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r:id="rId4"/>
              </a:rPr>
              <a:t>Radio</a:t>
            </a:r>
            <a:endParaRPr/>
          </a:p>
        </p:txBody>
      </p:sp>
      <p:sp>
        <p:nvSpPr>
          <p:cNvPr id="179" name="Google Shape;179;gf7ee15ab11_0_72"/>
          <p:cNvSpPr txBox="1"/>
          <p:nvPr/>
        </p:nvSpPr>
        <p:spPr>
          <a:xfrm>
            <a:off x="870525" y="2847750"/>
            <a:ext cx="35229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Vue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el: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picked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});v</a:t>
            </a:r>
            <a:endParaRPr sz="1900"/>
          </a:p>
        </p:txBody>
      </p:sp>
      <p:sp>
        <p:nvSpPr>
          <p:cNvPr id="180" name="Google Shape;180;gf7ee15ab11_0_72"/>
          <p:cNvSpPr txBox="1"/>
          <p:nvPr/>
        </p:nvSpPr>
        <p:spPr>
          <a:xfrm>
            <a:off x="792150" y="1100850"/>
            <a:ext cx="75597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"radio"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"one"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"One"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"picked"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14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"one"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One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4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14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"radio"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"two"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"Two"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"picked"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14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"two"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Two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4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14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Picked: {{ picked }}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4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1" name="Google Shape;181;gf7ee15ab11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050" y="2957100"/>
            <a:ext cx="1601225" cy="16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f7ee15ab11_0_72"/>
          <p:cNvSpPr txBox="1"/>
          <p:nvPr/>
        </p:nvSpPr>
        <p:spPr>
          <a:xfrm>
            <a:off x="382175" y="5014800"/>
            <a:ext cx="7019100" cy="15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en-US" sz="1250"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v-model</a:t>
            </a:r>
            <a:r>
              <a:rPr b="1" lang="en-US" sz="1250">
                <a:solidFill>
                  <a:srgbClr val="F2F2F2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"selected"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EFEFE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-US" sz="1250"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disabled</a:t>
            </a:r>
            <a:r>
              <a:rPr b="1" lang="en-US" sz="1250"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b="1" lang="en-US" sz="1250">
                <a:solidFill>
                  <a:srgbClr val="FFFF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250">
                <a:solidFill>
                  <a:schemeClr val="accent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Please select one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250">
                <a:solidFill>
                  <a:schemeClr val="accent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250">
                <a:solidFill>
                  <a:schemeClr val="accent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-US" sz="1250">
                <a:solidFill>
                  <a:schemeClr val="accent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&gt;C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250">
                <a:solidFill>
                  <a:srgbClr val="FFFF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Selected: {{ selected }}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en-US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3" name="Google Shape;183;gf7ee15ab11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3650" y="6019950"/>
            <a:ext cx="24384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f7ee15ab11_0_72"/>
          <p:cNvSpPr txBox="1"/>
          <p:nvPr/>
        </p:nvSpPr>
        <p:spPr>
          <a:xfrm>
            <a:off x="382175" y="4572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r:id="rId7"/>
              </a:rPr>
              <a:t>Select</a:t>
            </a:r>
            <a:endParaRPr b="1" sz="1300">
              <a:highlight>
                <a:srgbClr val="FFFFFF"/>
              </a:highlight>
            </a:endParaRPr>
          </a:p>
        </p:txBody>
      </p:sp>
      <p:sp>
        <p:nvSpPr>
          <p:cNvPr id="185" name="Google Shape;185;gf7ee15ab11_0_72"/>
          <p:cNvSpPr txBox="1"/>
          <p:nvPr/>
        </p:nvSpPr>
        <p:spPr>
          <a:xfrm>
            <a:off x="5800050" y="2581900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渲染結果：</a:t>
            </a:r>
            <a:endParaRPr/>
          </a:p>
        </p:txBody>
      </p:sp>
      <p:sp>
        <p:nvSpPr>
          <p:cNvPr id="186" name="Google Shape;186;gf7ee15ab11_0_72"/>
          <p:cNvSpPr txBox="1"/>
          <p:nvPr/>
        </p:nvSpPr>
        <p:spPr>
          <a:xfrm>
            <a:off x="5132700" y="5580450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渲染結果：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7ee15ab11_0_77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f7ee15ab11_0_77"/>
          <p:cNvSpPr txBox="1"/>
          <p:nvPr>
            <p:ph idx="4294967295" type="body"/>
          </p:nvPr>
        </p:nvSpPr>
        <p:spPr>
          <a:xfrm>
            <a:off x="235875" y="273075"/>
            <a:ext cx="8223900" cy="57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Vue.js 的 </a:t>
            </a:r>
            <a:r>
              <a:rPr lang="en-US"/>
              <a:t>條件渲染</a:t>
            </a:r>
            <a:r>
              <a:rPr lang="en-US">
                <a:solidFill>
                  <a:srgbClr val="FF0000"/>
                </a:solidFill>
              </a:rPr>
              <a:t>v-if v-show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93" name="Google Shape;193;gf7ee15ab11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2677" y="785825"/>
            <a:ext cx="1577150" cy="34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f7ee15ab11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25" y="874500"/>
            <a:ext cx="5921975" cy="20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f7ee15ab11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275" y="3108525"/>
            <a:ext cx="3325347" cy="35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f7ee15ab11_0_77"/>
          <p:cNvSpPr/>
          <p:nvPr/>
        </p:nvSpPr>
        <p:spPr>
          <a:xfrm>
            <a:off x="900125" y="4496650"/>
            <a:ext cx="2672100" cy="69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f7ee15ab11_0_77"/>
          <p:cNvSpPr txBox="1"/>
          <p:nvPr/>
        </p:nvSpPr>
        <p:spPr>
          <a:xfrm>
            <a:off x="3795650" y="32058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400"/>
              </a:spcBef>
              <a:spcAft>
                <a:spcPts val="1400"/>
              </a:spcAft>
              <a:buNone/>
            </a:pPr>
            <a:r>
              <a:rPr b="1" lang="en-US" sz="1450">
                <a:solidFill>
                  <a:srgbClr val="D63200"/>
                </a:solidFill>
                <a:highlight>
                  <a:srgbClr val="F8F8F8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v-if</a:t>
            </a:r>
            <a:r>
              <a:rPr b="1" lang="en-US" sz="1700">
                <a:solidFill>
                  <a:srgbClr val="273849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vs </a:t>
            </a:r>
            <a:r>
              <a:rPr b="1" lang="en-US" sz="1450">
                <a:solidFill>
                  <a:srgbClr val="D63200"/>
                </a:solidFill>
                <a:highlight>
                  <a:srgbClr val="F8F8F8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v-show</a:t>
            </a:r>
            <a:endParaRPr b="1" sz="1450">
              <a:solidFill>
                <a:srgbClr val="D63200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8" name="Google Shape;198;gf7ee15ab11_0_77"/>
          <p:cNvSpPr txBox="1"/>
          <p:nvPr/>
        </p:nvSpPr>
        <p:spPr>
          <a:xfrm>
            <a:off x="3836450" y="37577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D632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v-if</a:t>
            </a:r>
            <a:r>
              <a:rPr b="1" lang="en-US" sz="1600">
                <a:solidFill>
                  <a:srgbClr val="304455"/>
                </a:solidFill>
                <a:highlight>
                  <a:srgbClr val="FFFFFF"/>
                </a:highlight>
              </a:rPr>
              <a:t> 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是“真正”的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條件渲染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，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因為他會確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保在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切換過程中條件塊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内的事件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監聽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器和子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組建適當的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被</a:t>
            </a:r>
            <a:r>
              <a:rPr lang="en-US" sz="1200">
                <a:solidFill>
                  <a:srgbClr val="FF0000"/>
                </a:solidFill>
                <a:highlight>
                  <a:srgbClr val="FFFFFF"/>
                </a:highlight>
              </a:rPr>
              <a:t>銷毀</a:t>
            </a:r>
            <a:r>
              <a:rPr lang="en-US" sz="1200">
                <a:solidFill>
                  <a:srgbClr val="FF0000"/>
                </a:solidFill>
                <a:highlight>
                  <a:srgbClr val="FFFFFF"/>
                </a:highlight>
              </a:rPr>
              <a:t>和重建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。</a:t>
            </a:r>
            <a:endParaRPr/>
          </a:p>
        </p:txBody>
      </p:sp>
      <p:sp>
        <p:nvSpPr>
          <p:cNvPr id="199" name="Google Shape;199;gf7ee15ab11_0_77"/>
          <p:cNvSpPr txBox="1"/>
          <p:nvPr/>
        </p:nvSpPr>
        <p:spPr>
          <a:xfrm>
            <a:off x="3836450" y="4660500"/>
            <a:ext cx="30000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D632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v-show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 就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簡單得多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——不管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初始條件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是什麼，</a:t>
            </a:r>
            <a:r>
              <a:rPr lang="en-US" sz="1200">
                <a:solidFill>
                  <a:srgbClr val="FF0000"/>
                </a:solidFill>
                <a:highlight>
                  <a:srgbClr val="FFFFFF"/>
                </a:highlight>
              </a:rPr>
              <a:t>元素總是會被渲染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，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並且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只是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簡單的基於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 </a:t>
            </a:r>
            <a:r>
              <a:rPr lang="en-US" sz="1200">
                <a:solidFill>
                  <a:srgbClr val="FF0000"/>
                </a:solidFill>
                <a:highlight>
                  <a:srgbClr val="FFFFFF"/>
                </a:highlight>
              </a:rPr>
              <a:t>CSS </a:t>
            </a:r>
            <a:r>
              <a:rPr lang="en-US" sz="1200">
                <a:solidFill>
                  <a:srgbClr val="FF0000"/>
                </a:solidFill>
                <a:highlight>
                  <a:srgbClr val="FFFFFF"/>
                </a:highlight>
              </a:rPr>
              <a:t>進行切換</a:t>
            </a:r>
            <a:r>
              <a:rPr lang="en-US" sz="1200">
                <a:solidFill>
                  <a:srgbClr val="304455"/>
                </a:solidFill>
                <a:highlight>
                  <a:srgbClr val="FFFFFF"/>
                </a:highlight>
              </a:rPr>
              <a:t>。</a:t>
            </a:r>
            <a:endParaRPr/>
          </a:p>
        </p:txBody>
      </p:sp>
      <p:sp>
        <p:nvSpPr>
          <p:cNvPr id="200" name="Google Shape;200;gf7ee15ab11_0_77"/>
          <p:cNvSpPr txBox="1"/>
          <p:nvPr/>
        </p:nvSpPr>
        <p:spPr>
          <a:xfrm>
            <a:off x="6882675" y="325575"/>
            <a:ext cx="15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渲染結果：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ee15ab11_0_237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gf7ee15ab11_0_237"/>
          <p:cNvSpPr txBox="1"/>
          <p:nvPr>
            <p:ph idx="4294967295" type="body"/>
          </p:nvPr>
        </p:nvSpPr>
        <p:spPr>
          <a:xfrm>
            <a:off x="235875" y="273075"/>
            <a:ext cx="8223900" cy="57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Vue.js 的 </a:t>
            </a:r>
            <a:r>
              <a:rPr lang="en-US"/>
              <a:t>列表</a:t>
            </a:r>
            <a:r>
              <a:rPr lang="en-US"/>
              <a:t>渲染</a:t>
            </a:r>
            <a:r>
              <a:rPr lang="en-US">
                <a:solidFill>
                  <a:srgbClr val="FF0000"/>
                </a:solidFill>
              </a:rPr>
              <a:t>v-for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7" name="Google Shape;207;gf7ee15ab11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50" y="754600"/>
            <a:ext cx="7291400" cy="9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f7ee15ab11_0_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050" y="1754575"/>
            <a:ext cx="3614750" cy="562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f7ee15ab11_0_237"/>
          <p:cNvSpPr/>
          <p:nvPr/>
        </p:nvSpPr>
        <p:spPr>
          <a:xfrm>
            <a:off x="633100" y="3106575"/>
            <a:ext cx="2939100" cy="249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f7ee15ab11_0_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3849" y="2807524"/>
            <a:ext cx="2741600" cy="2152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f7ee15ab11_0_237"/>
          <p:cNvSpPr txBox="1"/>
          <p:nvPr/>
        </p:nvSpPr>
        <p:spPr>
          <a:xfrm>
            <a:off x="4913850" y="2407325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渲染結果：</a:t>
            </a:r>
            <a:endParaRPr/>
          </a:p>
        </p:txBody>
      </p:sp>
      <p:sp>
        <p:nvSpPr>
          <p:cNvPr id="212" name="Google Shape;212;gf7ee15ab11_0_237"/>
          <p:cNvSpPr/>
          <p:nvPr/>
        </p:nvSpPr>
        <p:spPr>
          <a:xfrm>
            <a:off x="785500" y="933900"/>
            <a:ext cx="2261700" cy="16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7ee15ab11_0_249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gf7ee15ab11_0_249"/>
          <p:cNvSpPr txBox="1"/>
          <p:nvPr>
            <p:ph idx="4294967295" type="body"/>
          </p:nvPr>
        </p:nvSpPr>
        <p:spPr>
          <a:xfrm>
            <a:off x="235875" y="273075"/>
            <a:ext cx="8223900" cy="57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Vue.js 的 </a:t>
            </a:r>
            <a:r>
              <a:rPr lang="en-US"/>
              <a:t>事件處理</a:t>
            </a:r>
            <a:r>
              <a:rPr lang="en-US">
                <a:solidFill>
                  <a:srgbClr val="FF0000"/>
                </a:solidFill>
              </a:rPr>
              <a:t>v-on(@為</a:t>
            </a:r>
            <a:r>
              <a:rPr lang="en-US">
                <a:solidFill>
                  <a:srgbClr val="FF0000"/>
                </a:solidFill>
              </a:rPr>
              <a:t>簡寫</a:t>
            </a:r>
            <a:r>
              <a:rPr lang="en-US">
                <a:solidFill>
                  <a:srgbClr val="FF0000"/>
                </a:solidFill>
              </a:rPr>
              <a:t>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9" name="Google Shape;219;gf7ee15ab11_0_249"/>
          <p:cNvSpPr txBox="1"/>
          <p:nvPr/>
        </p:nvSpPr>
        <p:spPr>
          <a:xfrm>
            <a:off x="235875" y="738200"/>
            <a:ext cx="7026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事件處理</a:t>
            </a: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5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&lt;!-- $event 事件變量 --&gt;</a:t>
            </a:r>
            <a:endParaRPr b="1" sz="15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@click</a:t>
            </a: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5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"greet('vue',$event)"</a:t>
            </a: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點擊greet</a:t>
            </a: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5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0" name="Google Shape;220;gf7ee15ab11_0_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528" y="1803275"/>
            <a:ext cx="3301450" cy="4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f7ee15ab11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147" y="1803275"/>
            <a:ext cx="1683450" cy="11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f7ee15ab11_0_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2775" y="1803271"/>
            <a:ext cx="3388325" cy="14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f7ee15ab11_0_2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3923" y="3581075"/>
            <a:ext cx="3511749" cy="31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f7ee15ab11_0_249"/>
          <p:cNvSpPr/>
          <p:nvPr/>
        </p:nvSpPr>
        <p:spPr>
          <a:xfrm rot="-7700241">
            <a:off x="4818660" y="2870362"/>
            <a:ext cx="391268" cy="2804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gf7ee15ab11_0_249"/>
          <p:cNvCxnSpPr/>
          <p:nvPr/>
        </p:nvCxnSpPr>
        <p:spPr>
          <a:xfrm rot="10800000">
            <a:off x="2855025" y="1563875"/>
            <a:ext cx="1284600" cy="100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gf7ee15ab11_0_249"/>
          <p:cNvCxnSpPr/>
          <p:nvPr/>
        </p:nvCxnSpPr>
        <p:spPr>
          <a:xfrm flipH="1">
            <a:off x="1275225" y="1563875"/>
            <a:ext cx="1579800" cy="308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gf7ee15ab11_0_249"/>
          <p:cNvCxnSpPr/>
          <p:nvPr/>
        </p:nvCxnSpPr>
        <p:spPr>
          <a:xfrm flipH="1" rot="10800000">
            <a:off x="2951100" y="3010625"/>
            <a:ext cx="3063600" cy="193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gf7ee15ab11_0_249"/>
          <p:cNvCxnSpPr/>
          <p:nvPr/>
        </p:nvCxnSpPr>
        <p:spPr>
          <a:xfrm flipH="1" rot="10800000">
            <a:off x="2549850" y="4966925"/>
            <a:ext cx="1737300" cy="30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gf7ee15ab11_0_249"/>
          <p:cNvSpPr txBox="1"/>
          <p:nvPr/>
        </p:nvSpPr>
        <p:spPr>
          <a:xfrm>
            <a:off x="6830500" y="1403075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渲染結果：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7ee15ab11_0_297"/>
          <p:cNvSpPr txBox="1"/>
          <p:nvPr>
            <p:ph type="title"/>
          </p:nvPr>
        </p:nvSpPr>
        <p:spPr>
          <a:xfrm>
            <a:off x="2482260" y="2852936"/>
            <a:ext cx="5577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Font typeface="Arial"/>
              <a:buNone/>
            </a:pPr>
            <a:r>
              <a:rPr lang="en-US"/>
              <a:t>Vue.js 的元件系統</a:t>
            </a:r>
            <a:endParaRPr/>
          </a:p>
        </p:txBody>
      </p:sp>
      <p:sp>
        <p:nvSpPr>
          <p:cNvPr id="235" name="Google Shape;235;gf7ee15ab11_0_297"/>
          <p:cNvSpPr txBox="1"/>
          <p:nvPr>
            <p:ph idx="1" type="body"/>
          </p:nvPr>
        </p:nvSpPr>
        <p:spPr>
          <a:xfrm>
            <a:off x="2483768" y="3284984"/>
            <a:ext cx="44646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36" name="Google Shape;236;gf7ee15ab11_0_297"/>
          <p:cNvSpPr txBox="1"/>
          <p:nvPr>
            <p:ph idx="2" type="body"/>
          </p:nvPr>
        </p:nvSpPr>
        <p:spPr>
          <a:xfrm>
            <a:off x="755575" y="1700808"/>
            <a:ext cx="1523400" cy="133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600"/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7ee15ab11_0_304"/>
          <p:cNvSpPr txBox="1"/>
          <p:nvPr>
            <p:ph type="title"/>
          </p:nvPr>
        </p:nvSpPr>
        <p:spPr>
          <a:xfrm>
            <a:off x="1331640" y="246387"/>
            <a:ext cx="432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rgbClr val="13141A"/>
              </a:buClr>
              <a:buSzPts val="1900"/>
              <a:buFont typeface="Arial"/>
              <a:buNone/>
            </a:pPr>
            <a:r>
              <a:rPr lang="en-US" sz="1900"/>
              <a:t>Vue.js 的元件系統</a:t>
            </a:r>
            <a:endParaRPr/>
          </a:p>
        </p:txBody>
      </p:sp>
      <p:sp>
        <p:nvSpPr>
          <p:cNvPr id="242" name="Google Shape;242;gf7ee15ab11_0_304"/>
          <p:cNvSpPr txBox="1"/>
          <p:nvPr>
            <p:ph idx="1" type="body"/>
          </p:nvPr>
        </p:nvSpPr>
        <p:spPr>
          <a:xfrm>
            <a:off x="1331639" y="548681"/>
            <a:ext cx="4320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43" name="Google Shape;243;gf7ee15ab11_0_304"/>
          <p:cNvSpPr txBox="1"/>
          <p:nvPr>
            <p:ph idx="12" type="sldNum"/>
          </p:nvPr>
        </p:nvSpPr>
        <p:spPr>
          <a:xfrm>
            <a:off x="8316416" y="6094799"/>
            <a:ext cx="504300" cy="4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gf7ee15ab11_0_304"/>
          <p:cNvSpPr txBox="1"/>
          <p:nvPr>
            <p:ph idx="4294967295" type="body"/>
          </p:nvPr>
        </p:nvSpPr>
        <p:spPr>
          <a:xfrm>
            <a:off x="900113" y="1772816"/>
            <a:ext cx="7559700" cy="4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元件 (Component) 是 Vue 最主要也是最強⼤的特性之⼀，它提供了 HTML DOM 元素的擴充性， 也可將部分模板、程式碼封裝起來以便開發者維護以及</a:t>
            </a:r>
            <a:r>
              <a:rPr lang="en-US">
                <a:solidFill>
                  <a:srgbClr val="FF0000"/>
                </a:solidFill>
              </a:rPr>
              <a:t>重複使⽤</a:t>
            </a:r>
            <a:r>
              <a:rPr lang="en-US"/>
              <a:t>。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f7ee15ab11_0_304"/>
          <p:cNvSpPr txBox="1"/>
          <p:nvPr>
            <p:ph idx="2" type="body"/>
          </p:nvPr>
        </p:nvSpPr>
        <p:spPr>
          <a:xfrm>
            <a:off x="467544" y="177468"/>
            <a:ext cx="720000" cy="64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A234"/>
              </a:buClr>
              <a:buSzPts val="3500"/>
              <a:buNone/>
            </a:pPr>
            <a:r>
              <a:rPr lang="en-US"/>
              <a:t>2</a:t>
            </a:r>
            <a:endParaRPr/>
          </a:p>
        </p:txBody>
      </p:sp>
      <p:pic>
        <p:nvPicPr>
          <p:cNvPr descr="Vue.js 新手上路之初體驗筆記- 逍遙雲飛" id="246" name="Google Shape;246;gf7ee15ab11_0_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5525" y="4001650"/>
            <a:ext cx="4234650" cy="17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f7ee15ab11_0_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2126" y="2429175"/>
            <a:ext cx="6866401" cy="38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7ee15ab11_0_261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gf7ee15ab11_0_261"/>
          <p:cNvSpPr txBox="1"/>
          <p:nvPr>
            <p:ph idx="4294967295" type="body"/>
          </p:nvPr>
        </p:nvSpPr>
        <p:spPr>
          <a:xfrm>
            <a:off x="235875" y="273075"/>
            <a:ext cx="2907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Vue.js 的 </a:t>
            </a:r>
            <a:r>
              <a:rPr b="1" lang="en-US" sz="1700">
                <a:solidFill>
                  <a:srgbClr val="2C3E50"/>
                </a:solidFill>
                <a:highlight>
                  <a:srgbClr val="FFFFFF"/>
                </a:highlight>
              </a:rPr>
              <a:t>元件的宣告與註冊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gf7ee15ab11_0_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00" y="737775"/>
            <a:ext cx="4461750" cy="5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f7ee15ab11_0_261"/>
          <p:cNvSpPr txBox="1"/>
          <p:nvPr/>
        </p:nvSpPr>
        <p:spPr>
          <a:xfrm>
            <a:off x="4719725" y="256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C3E50"/>
                </a:solidFill>
                <a:highlight>
                  <a:srgbClr val="FFFFFF"/>
                </a:highlight>
              </a:rPr>
              <a:t>元件與標籤的命名規則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pic>
        <p:nvPicPr>
          <p:cNvPr id="256" name="Google Shape;256;gf7ee15ab11_0_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725" y="737786"/>
            <a:ext cx="4366176" cy="139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f7ee15ab11_0_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725" y="2345825"/>
            <a:ext cx="4366176" cy="157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f7ee15ab11_0_2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5325" y="4138411"/>
            <a:ext cx="39909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7ee15ab11_0_8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gf7ee15ab11_0_82"/>
          <p:cNvSpPr txBox="1"/>
          <p:nvPr>
            <p:ph idx="4294967295" type="body"/>
          </p:nvPr>
        </p:nvSpPr>
        <p:spPr>
          <a:xfrm>
            <a:off x="310600" y="356100"/>
            <a:ext cx="40011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600"/>
              <a:t>Vue.js 的 </a:t>
            </a:r>
            <a:r>
              <a:rPr b="1" lang="en-US" sz="1500">
                <a:solidFill>
                  <a:srgbClr val="2C3E50"/>
                </a:solidFill>
                <a:highlight>
                  <a:srgbClr val="FFFFFF"/>
                </a:highlight>
              </a:rPr>
              <a:t>透過 </a:t>
            </a:r>
            <a:r>
              <a:rPr b="1" lang="en-US" sz="1300">
                <a:solidFill>
                  <a:srgbClr val="47658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x-template</a:t>
            </a:r>
            <a:r>
              <a:rPr b="1" lang="en-US" sz="1500">
                <a:solidFill>
                  <a:srgbClr val="2C3E50"/>
                </a:solidFill>
                <a:highlight>
                  <a:srgbClr val="FFFFFF"/>
                </a:highlight>
              </a:rPr>
              <a:t> 封裝模板</a:t>
            </a:r>
            <a:endParaRPr b="1"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gf7ee15ab11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50" y="937900"/>
            <a:ext cx="5905574" cy="225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f7ee15ab11_0_82"/>
          <p:cNvSpPr txBox="1"/>
          <p:nvPr/>
        </p:nvSpPr>
        <p:spPr>
          <a:xfrm>
            <a:off x="361350" y="3358100"/>
            <a:ext cx="4684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Vue</a:t>
            </a: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US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"media-block"</a:t>
            </a: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endParaRPr b="1"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template:</a:t>
            </a: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"#media-block"</a:t>
            </a: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});</a:t>
            </a:r>
            <a:endParaRPr b="1"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7" name="Google Shape;267;gf7ee15ab11_0_82"/>
          <p:cNvCxnSpPr/>
          <p:nvPr/>
        </p:nvCxnSpPr>
        <p:spPr>
          <a:xfrm>
            <a:off x="3550400" y="1103125"/>
            <a:ext cx="464700" cy="263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8" name="Google Shape;268;gf7ee15ab11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75" y="4419700"/>
            <a:ext cx="62484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f7ee15ab11_0_82"/>
          <p:cNvSpPr txBox="1"/>
          <p:nvPr/>
        </p:nvSpPr>
        <p:spPr>
          <a:xfrm>
            <a:off x="435975" y="5220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C3E50"/>
                </a:solidFill>
                <a:highlight>
                  <a:srgbClr val="FFFFFF"/>
                </a:highlight>
              </a:rPr>
              <a:t>子元件的 </a:t>
            </a:r>
            <a:r>
              <a:rPr b="1" lang="en-US" sz="1450">
                <a:solidFill>
                  <a:srgbClr val="47658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-US" sz="1700">
                <a:solidFill>
                  <a:srgbClr val="2C3E50"/>
                </a:solidFill>
                <a:highlight>
                  <a:srgbClr val="FFFFFF"/>
                </a:highlight>
              </a:rPr>
              <a:t> 必須是函數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pic>
        <p:nvPicPr>
          <p:cNvPr id="270" name="Google Shape;270;gf7ee15ab11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9775" y="5136025"/>
            <a:ext cx="3987732" cy="17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f8cfc808a0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99" y="5061150"/>
            <a:ext cx="3176926" cy="177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f8cfc808a0_0_5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gf8cfc808a0_0_52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Vue.js 的元件之間的</a:t>
            </a:r>
            <a:r>
              <a:rPr b="1" lang="en-US">
                <a:solidFill>
                  <a:srgbClr val="FF0000"/>
                </a:solidFill>
              </a:rPr>
              <a:t>溝通傳遞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8" name="Google Shape;278;gf8cfc808a0_0_52"/>
          <p:cNvSpPr txBox="1"/>
          <p:nvPr/>
        </p:nvSpPr>
        <p:spPr>
          <a:xfrm>
            <a:off x="276100" y="1035950"/>
            <a:ext cx="88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不能直接取⽤，那麼上下層元件之間，若需要從外部引進資料時，就需要透過 props 屬性來引⽤ 外部的狀態。</a:t>
            </a:r>
            <a:endParaRPr/>
          </a:p>
        </p:txBody>
      </p:sp>
      <p:sp>
        <p:nvSpPr>
          <p:cNvPr id="279" name="Google Shape;279;gf8cfc808a0_0_52"/>
          <p:cNvSpPr txBox="1"/>
          <p:nvPr/>
        </p:nvSpPr>
        <p:spPr>
          <a:xfrm>
            <a:off x="276100" y="6641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C3E50"/>
                </a:solidFill>
                <a:highlight>
                  <a:srgbClr val="FFFFFF"/>
                </a:highlight>
              </a:rPr>
              <a:t>Props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280" name="Google Shape;280;gf8cfc808a0_0_52"/>
          <p:cNvSpPr txBox="1"/>
          <p:nvPr/>
        </p:nvSpPr>
        <p:spPr>
          <a:xfrm>
            <a:off x="276100" y="1313400"/>
            <a:ext cx="8192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basic-kebab</a:t>
            </a: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:title</a:t>
            </a: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5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"titleName"</a:t>
            </a: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en-US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basic-kebab</a:t>
            </a:r>
            <a:r>
              <a:rPr b="1" lang="en-US" sz="15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5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1" name="Google Shape;281;gf8cfc808a0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25" y="1811625"/>
            <a:ext cx="5233749" cy="323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f8cfc808a0_0_52"/>
          <p:cNvSpPr/>
          <p:nvPr/>
        </p:nvSpPr>
        <p:spPr>
          <a:xfrm>
            <a:off x="1271414" y="1637125"/>
            <a:ext cx="914750" cy="2785125"/>
          </a:xfrm>
          <a:custGeom>
            <a:rect b="b" l="l" r="r" t="t"/>
            <a:pathLst>
              <a:path extrusionOk="0" h="111405" w="36590">
                <a:moveTo>
                  <a:pt x="22614" y="111405"/>
                </a:moveTo>
                <a:cubicBezTo>
                  <a:pt x="12427" y="104130"/>
                  <a:pt x="3290" y="92975"/>
                  <a:pt x="1052" y="80659"/>
                </a:cubicBezTo>
                <a:cubicBezTo>
                  <a:pt x="-999" y="69369"/>
                  <a:pt x="294" y="57352"/>
                  <a:pt x="3448" y="46319"/>
                </a:cubicBezTo>
                <a:cubicBezTo>
                  <a:pt x="8666" y="28065"/>
                  <a:pt x="23166" y="13424"/>
                  <a:pt x="3659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Google Shape;283;gf8cfc808a0_0_52"/>
          <p:cNvSpPr/>
          <p:nvPr/>
        </p:nvSpPr>
        <p:spPr>
          <a:xfrm>
            <a:off x="2485650" y="3573750"/>
            <a:ext cx="67975" cy="758675"/>
          </a:xfrm>
          <a:custGeom>
            <a:rect b="b" l="l" r="r" t="t"/>
            <a:pathLst>
              <a:path extrusionOk="0" h="30347" w="2719">
                <a:moveTo>
                  <a:pt x="799" y="30347"/>
                </a:moveTo>
                <a:cubicBezTo>
                  <a:pt x="5322" y="21295"/>
                  <a:pt x="0" y="10119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Google Shape;284;gf8cfc808a0_0_52"/>
          <p:cNvSpPr/>
          <p:nvPr/>
        </p:nvSpPr>
        <p:spPr>
          <a:xfrm>
            <a:off x="2455700" y="1617175"/>
            <a:ext cx="529075" cy="179675"/>
          </a:xfrm>
          <a:custGeom>
            <a:rect b="b" l="l" r="r" t="t"/>
            <a:pathLst>
              <a:path extrusionOk="0" h="7187" w="21163">
                <a:moveTo>
                  <a:pt x="0" y="0"/>
                </a:moveTo>
                <a:cubicBezTo>
                  <a:pt x="2364" y="2954"/>
                  <a:pt x="5002" y="7187"/>
                  <a:pt x="8785" y="7187"/>
                </a:cubicBezTo>
                <a:cubicBezTo>
                  <a:pt x="13369" y="7187"/>
                  <a:pt x="19113" y="5298"/>
                  <a:pt x="21163" y="1198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Google Shape;285;gf8cfc808a0_0_52"/>
          <p:cNvSpPr/>
          <p:nvPr/>
        </p:nvSpPr>
        <p:spPr>
          <a:xfrm>
            <a:off x="1782275" y="1405200"/>
            <a:ext cx="813300" cy="23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f8cfc808a0_0_52"/>
          <p:cNvSpPr/>
          <p:nvPr/>
        </p:nvSpPr>
        <p:spPr>
          <a:xfrm>
            <a:off x="2787800" y="1405200"/>
            <a:ext cx="1215300" cy="23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f8cfc808a0_0_52"/>
          <p:cNvSpPr/>
          <p:nvPr/>
        </p:nvSpPr>
        <p:spPr>
          <a:xfrm>
            <a:off x="2031775" y="3233175"/>
            <a:ext cx="813300" cy="306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f8cfc808a0_0_52"/>
          <p:cNvSpPr/>
          <p:nvPr/>
        </p:nvSpPr>
        <p:spPr>
          <a:xfrm>
            <a:off x="2031775" y="4367000"/>
            <a:ext cx="813300" cy="23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f8cfc808a0_0_52"/>
          <p:cNvSpPr/>
          <p:nvPr/>
        </p:nvSpPr>
        <p:spPr>
          <a:xfrm>
            <a:off x="2176200" y="1647125"/>
            <a:ext cx="9975" cy="99825"/>
          </a:xfrm>
          <a:custGeom>
            <a:rect b="b" l="l" r="r" t="t"/>
            <a:pathLst>
              <a:path extrusionOk="0" h="3993" w="399">
                <a:moveTo>
                  <a:pt x="0" y="0"/>
                </a:moveTo>
                <a:cubicBezTo>
                  <a:pt x="324" y="1298"/>
                  <a:pt x="399" y="2655"/>
                  <a:pt x="399" y="3993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0" name="Google Shape;290;gf8cfc808a0_0_52"/>
          <p:cNvSpPr/>
          <p:nvPr/>
        </p:nvSpPr>
        <p:spPr>
          <a:xfrm>
            <a:off x="3004750" y="1637125"/>
            <a:ext cx="9975" cy="129775"/>
          </a:xfrm>
          <a:custGeom>
            <a:rect b="b" l="l" r="r" t="t"/>
            <a:pathLst>
              <a:path extrusionOk="0" h="5191" w="399">
                <a:moveTo>
                  <a:pt x="399" y="0"/>
                </a:moveTo>
                <a:cubicBezTo>
                  <a:pt x="399" y="1735"/>
                  <a:pt x="0" y="3456"/>
                  <a:pt x="0" y="519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Google Shape;291;gf8cfc808a0_0_52"/>
          <p:cNvSpPr/>
          <p:nvPr/>
        </p:nvSpPr>
        <p:spPr>
          <a:xfrm>
            <a:off x="3440714" y="1567250"/>
            <a:ext cx="1546300" cy="4391400"/>
          </a:xfrm>
          <a:custGeom>
            <a:rect b="b" l="l" r="r" t="t"/>
            <a:pathLst>
              <a:path extrusionOk="0" h="175656" w="61852">
                <a:moveTo>
                  <a:pt x="20894" y="0"/>
                </a:moveTo>
                <a:cubicBezTo>
                  <a:pt x="26736" y="4677"/>
                  <a:pt x="33788" y="8133"/>
                  <a:pt x="38463" y="13976"/>
                </a:cubicBezTo>
                <a:cubicBezTo>
                  <a:pt x="48653" y="26711"/>
                  <a:pt x="56069" y="42076"/>
                  <a:pt x="60025" y="57899"/>
                </a:cubicBezTo>
                <a:cubicBezTo>
                  <a:pt x="64983" y="77729"/>
                  <a:pt x="59362" y="100666"/>
                  <a:pt x="48845" y="118193"/>
                </a:cubicBezTo>
                <a:cubicBezTo>
                  <a:pt x="40277" y="132471"/>
                  <a:pt x="33288" y="148664"/>
                  <a:pt x="20494" y="159322"/>
                </a:cubicBezTo>
                <a:cubicBezTo>
                  <a:pt x="15270" y="163674"/>
                  <a:pt x="9730" y="167690"/>
                  <a:pt x="4922" y="172498"/>
                </a:cubicBezTo>
                <a:cubicBezTo>
                  <a:pt x="3695" y="173725"/>
                  <a:pt x="1756" y="176521"/>
                  <a:pt x="529" y="175294"/>
                </a:cubicBezTo>
                <a:cubicBezTo>
                  <a:pt x="-600" y="174165"/>
                  <a:pt x="529" y="172099"/>
                  <a:pt x="529" y="17050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92" name="Google Shape;292;gf8cfc808a0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599" y="2178600"/>
            <a:ext cx="30480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f8cfc808a0_0_52"/>
          <p:cNvSpPr txBox="1"/>
          <p:nvPr/>
        </p:nvSpPr>
        <p:spPr>
          <a:xfrm>
            <a:off x="5902125" y="1757550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渲染結果：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idx="1" type="body"/>
          </p:nvPr>
        </p:nvSpPr>
        <p:spPr>
          <a:xfrm>
            <a:off x="4392024" y="1728096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rgbClr val="13141A"/>
              </a:buClr>
              <a:buSzPts val="1900"/>
              <a:buNone/>
            </a:pPr>
            <a:r>
              <a:rPr lang="en-US"/>
              <a:t>Vue.js 基礎入門</a:t>
            </a:r>
            <a:endParaRPr/>
          </a:p>
        </p:txBody>
      </p:sp>
      <p:sp>
        <p:nvSpPr>
          <p:cNvPr id="60" name="Google Shape;60;p2"/>
          <p:cNvSpPr txBox="1"/>
          <p:nvPr>
            <p:ph idx="2" type="body"/>
          </p:nvPr>
        </p:nvSpPr>
        <p:spPr>
          <a:xfrm>
            <a:off x="4392023" y="2069808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</a:pPr>
            <a:r>
              <a:rPr lang="en-US"/>
              <a:t>核心、指令、事件處理、條件判斷、生命週期</a:t>
            </a:r>
            <a:endParaRPr/>
          </a:p>
        </p:txBody>
      </p:sp>
      <p:sp>
        <p:nvSpPr>
          <p:cNvPr id="61" name="Google Shape;61;p2"/>
          <p:cNvSpPr txBox="1"/>
          <p:nvPr>
            <p:ph idx="3" type="body"/>
          </p:nvPr>
        </p:nvSpPr>
        <p:spPr>
          <a:xfrm>
            <a:off x="3267667" y="1556792"/>
            <a:ext cx="922200" cy="82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2" name="Google Shape;62;p2"/>
          <p:cNvSpPr txBox="1"/>
          <p:nvPr>
            <p:ph idx="4" type="body"/>
          </p:nvPr>
        </p:nvSpPr>
        <p:spPr>
          <a:xfrm>
            <a:off x="3275856" y="2636912"/>
            <a:ext cx="921150" cy="82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63" name="Google Shape;63;p2"/>
          <p:cNvSpPr txBox="1"/>
          <p:nvPr>
            <p:ph idx="5" type="body"/>
          </p:nvPr>
        </p:nvSpPr>
        <p:spPr>
          <a:xfrm>
            <a:off x="3275856" y="3717128"/>
            <a:ext cx="921150" cy="82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4" name="Google Shape;64;p2"/>
          <p:cNvSpPr txBox="1"/>
          <p:nvPr>
            <p:ph idx="6" type="body"/>
          </p:nvPr>
        </p:nvSpPr>
        <p:spPr>
          <a:xfrm>
            <a:off x="3275856" y="4797248"/>
            <a:ext cx="921150" cy="82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65" name="Google Shape;65;p2"/>
          <p:cNvSpPr txBox="1"/>
          <p:nvPr>
            <p:ph idx="7" type="body"/>
          </p:nvPr>
        </p:nvSpPr>
        <p:spPr>
          <a:xfrm>
            <a:off x="4392024" y="2785938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rgbClr val="13141A"/>
              </a:buClr>
              <a:buSzPts val="1900"/>
              <a:buNone/>
            </a:pPr>
            <a:r>
              <a:rPr lang="en-US"/>
              <a:t>Vue.js 的元件系統</a:t>
            </a:r>
            <a:endParaRPr/>
          </a:p>
        </p:txBody>
      </p:sp>
      <p:sp>
        <p:nvSpPr>
          <p:cNvPr id="66" name="Google Shape;66;p2"/>
          <p:cNvSpPr txBox="1"/>
          <p:nvPr>
            <p:ph idx="8" type="body"/>
          </p:nvPr>
        </p:nvSpPr>
        <p:spPr>
          <a:xfrm>
            <a:off x="4392023" y="3141080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</a:pPr>
            <a:r>
              <a:rPr lang="en-US"/>
              <a:t>溝通與傳遞、元件管理、slot插槽</a:t>
            </a:r>
            <a:endParaRPr/>
          </a:p>
        </p:txBody>
      </p:sp>
      <p:sp>
        <p:nvSpPr>
          <p:cNvPr id="67" name="Google Shape;67;p2"/>
          <p:cNvSpPr txBox="1"/>
          <p:nvPr>
            <p:ph idx="9" type="body"/>
          </p:nvPr>
        </p:nvSpPr>
        <p:spPr>
          <a:xfrm>
            <a:off x="4392025" y="3865950"/>
            <a:ext cx="4838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rgbClr val="13141A"/>
              </a:buClr>
              <a:buSzPts val="1900"/>
              <a:buNone/>
            </a:pPr>
            <a:r>
              <a:rPr lang="en-US"/>
              <a:t>Vue 單一元件檔與 Vue CLI、Vue Router</a:t>
            </a:r>
            <a:endParaRPr/>
          </a:p>
        </p:txBody>
      </p:sp>
      <p:sp>
        <p:nvSpPr>
          <p:cNvPr id="68" name="Google Shape;68;p2"/>
          <p:cNvSpPr txBox="1"/>
          <p:nvPr>
            <p:ph idx="13" type="body"/>
          </p:nvPr>
        </p:nvSpPr>
        <p:spPr>
          <a:xfrm>
            <a:off x="4392023" y="4221192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</a:pPr>
            <a:r>
              <a:rPr lang="en-US"/>
              <a:t>Vue SFC、Vue CLI、</a:t>
            </a:r>
            <a:r>
              <a:rPr lang="en-US"/>
              <a:t>Vue Router</a:t>
            </a:r>
            <a:endParaRPr/>
          </a:p>
        </p:txBody>
      </p:sp>
      <p:sp>
        <p:nvSpPr>
          <p:cNvPr id="69" name="Google Shape;69;p2"/>
          <p:cNvSpPr txBox="1"/>
          <p:nvPr>
            <p:ph idx="14" type="body"/>
          </p:nvPr>
        </p:nvSpPr>
        <p:spPr>
          <a:xfrm>
            <a:off x="4392024" y="4943722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80"/>
              </a:spcBef>
              <a:spcAft>
                <a:spcPts val="0"/>
              </a:spcAft>
              <a:buNone/>
            </a:pPr>
            <a:r>
              <a:rPr lang="en-US"/>
              <a:t>Vuex 與狀態管理 </a:t>
            </a:r>
            <a:endParaRPr/>
          </a:p>
        </p:txBody>
      </p:sp>
      <p:sp>
        <p:nvSpPr>
          <p:cNvPr id="70" name="Google Shape;70;p2"/>
          <p:cNvSpPr txBox="1"/>
          <p:nvPr>
            <p:ph idx="15" type="body"/>
          </p:nvPr>
        </p:nvSpPr>
        <p:spPr>
          <a:xfrm>
            <a:off x="4392023" y="5301208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cfc808a0_0_103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gf8cfc808a0_0_103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Vue.js 的元件之間的</a:t>
            </a:r>
            <a:r>
              <a:rPr b="1" lang="en-US">
                <a:solidFill>
                  <a:srgbClr val="FF0000"/>
                </a:solidFill>
              </a:rPr>
              <a:t>溝通傳遞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00" name="Google Shape;300;gf8cfc808a0_0_103"/>
          <p:cNvSpPr txBox="1"/>
          <p:nvPr/>
        </p:nvSpPr>
        <p:spPr>
          <a:xfrm>
            <a:off x="276100" y="6641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C3E50"/>
                </a:solidFill>
                <a:highlight>
                  <a:srgbClr val="FFFFFF"/>
                </a:highlight>
              </a:rPr>
              <a:t>Props</a:t>
            </a:r>
            <a:r>
              <a:rPr b="1" lang="en-US" sz="1700">
                <a:solidFill>
                  <a:srgbClr val="2C3E50"/>
                </a:solidFill>
                <a:highlight>
                  <a:srgbClr val="FFFFFF"/>
                </a:highlight>
              </a:rPr>
              <a:t>驗證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pic>
        <p:nvPicPr>
          <p:cNvPr id="301" name="Google Shape;301;gf8cfc808a0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00" y="1123950"/>
            <a:ext cx="6864825" cy="54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8cfc808a0_0_47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Vue.js 的元件之間的</a:t>
            </a:r>
            <a:r>
              <a:rPr b="1" lang="en-US">
                <a:solidFill>
                  <a:srgbClr val="FF0000"/>
                </a:solidFill>
              </a:rPr>
              <a:t>溝通傳遞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07" name="Google Shape;307;gf8cfc808a0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00" y="200524"/>
            <a:ext cx="5316200" cy="6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f8cfc808a0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50" y="1740100"/>
            <a:ext cx="3605251" cy="19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f8cfc808a0_0_47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8cfc808a0_0_27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gf8cfc808a0_0_27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</a:t>
            </a:r>
            <a:r>
              <a:rPr b="1" lang="en-US">
                <a:solidFill>
                  <a:srgbClr val="888889"/>
                </a:solidFill>
              </a:rPr>
              <a:t>.js 的元件之間的</a:t>
            </a:r>
            <a:r>
              <a:rPr b="1" lang="en-US">
                <a:solidFill>
                  <a:srgbClr val="FF0000"/>
                </a:solidFill>
              </a:rPr>
              <a:t>slot插槽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16" name="Google Shape;316;gf8cfc808a0_0_27"/>
          <p:cNvSpPr txBox="1"/>
          <p:nvPr/>
        </p:nvSpPr>
        <p:spPr>
          <a:xfrm>
            <a:off x="341175" y="966725"/>
            <a:ext cx="5402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basic-pascal</a:t>
            </a:r>
            <a:r>
              <a:rPr b="1" lang="en-US" sz="16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 msg }}</a:t>
            </a:r>
            <a:r>
              <a:rPr b="1" lang="en-US" sz="16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basic-pascal</a:t>
            </a:r>
            <a:r>
              <a:rPr b="1" lang="en-US" sz="16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7" name="Google Shape;317;gf8cfc808a0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575" y="1051063"/>
            <a:ext cx="30384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f8cfc808a0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00" y="1643475"/>
            <a:ext cx="4135275" cy="25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f8cfc808a0_0_27"/>
          <p:cNvSpPr/>
          <p:nvPr/>
        </p:nvSpPr>
        <p:spPr>
          <a:xfrm>
            <a:off x="404100" y="1273800"/>
            <a:ext cx="2075250" cy="2058484"/>
          </a:xfrm>
          <a:custGeom>
            <a:rect b="b" l="l" r="r" t="t"/>
            <a:pathLst>
              <a:path extrusionOk="0" h="95989" w="83010">
                <a:moveTo>
                  <a:pt x="28874" y="95989"/>
                </a:moveTo>
                <a:cubicBezTo>
                  <a:pt x="21868" y="94821"/>
                  <a:pt x="13425" y="95098"/>
                  <a:pt x="8402" y="90075"/>
                </a:cubicBezTo>
                <a:cubicBezTo>
                  <a:pt x="-3933" y="77740"/>
                  <a:pt x="-1089" y="53195"/>
                  <a:pt x="7037" y="37758"/>
                </a:cubicBezTo>
                <a:cubicBezTo>
                  <a:pt x="15226" y="22201"/>
                  <a:pt x="33471" y="11636"/>
                  <a:pt x="50710" y="8188"/>
                </a:cubicBezTo>
                <a:cubicBezTo>
                  <a:pt x="61602" y="6010"/>
                  <a:pt x="73075" y="4967"/>
                  <a:pt x="8301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20" name="Google Shape;320;gf8cfc808a0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1750" y="1751475"/>
            <a:ext cx="4242251" cy="7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f8cfc808a0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8338" y="2961525"/>
            <a:ext cx="30289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f8cfc808a0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500" y="4602911"/>
            <a:ext cx="7764700" cy="84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gf8cfc808a0_0_27"/>
          <p:cNvCxnSpPr/>
          <p:nvPr/>
        </p:nvCxnSpPr>
        <p:spPr>
          <a:xfrm>
            <a:off x="2786425" y="1296525"/>
            <a:ext cx="3639300" cy="3662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gf8cfc808a0_0_27"/>
          <p:cNvCxnSpPr/>
          <p:nvPr/>
        </p:nvCxnSpPr>
        <p:spPr>
          <a:xfrm flipH="1" rot="10800000">
            <a:off x="6448575" y="3605425"/>
            <a:ext cx="68100" cy="134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72945a50e_0_268"/>
          <p:cNvSpPr txBox="1"/>
          <p:nvPr>
            <p:ph type="title"/>
          </p:nvPr>
        </p:nvSpPr>
        <p:spPr>
          <a:xfrm>
            <a:off x="2482249" y="3032800"/>
            <a:ext cx="625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Font typeface="Arial"/>
              <a:buNone/>
            </a:pPr>
            <a:r>
              <a:rPr lang="en-US"/>
              <a:t>Vue 單一元件檔與 Vue CLI、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Font typeface="Arial"/>
              <a:buNone/>
            </a:pPr>
            <a:r>
              <a:rPr lang="en-US"/>
              <a:t>Vue Router</a:t>
            </a:r>
            <a:endParaRPr/>
          </a:p>
        </p:txBody>
      </p:sp>
      <p:sp>
        <p:nvSpPr>
          <p:cNvPr id="330" name="Google Shape;330;gf72945a50e_0_268"/>
          <p:cNvSpPr txBox="1"/>
          <p:nvPr>
            <p:ph idx="2" type="body"/>
          </p:nvPr>
        </p:nvSpPr>
        <p:spPr>
          <a:xfrm>
            <a:off x="755575" y="1700808"/>
            <a:ext cx="1523400" cy="133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600"/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72945a50e_0_9"/>
          <p:cNvSpPr txBox="1"/>
          <p:nvPr>
            <p:ph type="title"/>
          </p:nvPr>
        </p:nvSpPr>
        <p:spPr>
          <a:xfrm>
            <a:off x="1331652" y="246375"/>
            <a:ext cx="527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rgbClr val="13141A"/>
              </a:buClr>
              <a:buSzPts val="1900"/>
              <a:buFont typeface="Arial"/>
              <a:buNone/>
            </a:pPr>
            <a:r>
              <a:rPr lang="en-US" sz="1900"/>
              <a:t>Vue 單一元件檔與 Vue CLI、Vue Router</a:t>
            </a:r>
            <a:endParaRPr/>
          </a:p>
        </p:txBody>
      </p:sp>
      <p:sp>
        <p:nvSpPr>
          <p:cNvPr id="336" name="Google Shape;336;gf72945a50e_0_9"/>
          <p:cNvSpPr txBox="1"/>
          <p:nvPr>
            <p:ph idx="1" type="body"/>
          </p:nvPr>
        </p:nvSpPr>
        <p:spPr>
          <a:xfrm>
            <a:off x="1331639" y="548681"/>
            <a:ext cx="4320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7" name="Google Shape;337;gf72945a50e_0_9"/>
          <p:cNvSpPr txBox="1"/>
          <p:nvPr>
            <p:ph idx="12" type="sldNum"/>
          </p:nvPr>
        </p:nvSpPr>
        <p:spPr>
          <a:xfrm>
            <a:off x="8316416" y="6094799"/>
            <a:ext cx="504300" cy="4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gf72945a50e_0_9"/>
          <p:cNvSpPr txBox="1"/>
          <p:nvPr>
            <p:ph idx="4294967295" type="body"/>
          </p:nvPr>
        </p:nvSpPr>
        <p:spPr>
          <a:xfrm>
            <a:off x="900113" y="1772816"/>
            <a:ext cx="7559700" cy="4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E1E1E"/>
                </a:solidFill>
              </a:rPr>
              <a:t>Vue CLI 是什麼:</a:t>
            </a:r>
            <a:r>
              <a:rPr lang="en-US"/>
              <a:t>全名是 Vue.js Command-Line Interface，⽤來提供開發者快速建置 Vue.js 專案並整合相關⼯具鍊的⼀套指令列 (command-line) ⼯具。它的 特⾊是提供開發者在短短的幾分鐘時間內，即可</a:t>
            </a:r>
            <a:r>
              <a:rPr lang="en-US">
                <a:solidFill>
                  <a:srgbClr val="FF0000"/>
                </a:solidFill>
              </a:rPr>
              <a:t>快速建置⼀個立即可⽤的 Vue.js (含 2.x/3.x) ⽰範專案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3141A"/>
                </a:solidFill>
              </a:rPr>
              <a:t>Vue Router是什麼:</a:t>
            </a:r>
            <a:r>
              <a:rPr lang="en-US"/>
              <a:t>透過網址的結構，瀏覽器透過不同的網址，向後端的網頁伺服器發送請求 (Request)，回應對應的內容給瀏覽器來渲染，這樣的機制我們就稱為網站路由 (Routing) ，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13141A"/>
              </a:buClr>
              <a:buSzPts val="1900"/>
              <a:buFont typeface="Arial"/>
              <a:buNone/>
            </a:pPr>
            <a:r>
              <a:rPr lang="en-US"/>
              <a:t>管理網站路由的程式通常會被稱作 Router。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f72945a50e_0_9"/>
          <p:cNvSpPr txBox="1"/>
          <p:nvPr>
            <p:ph idx="2" type="body"/>
          </p:nvPr>
        </p:nvSpPr>
        <p:spPr>
          <a:xfrm>
            <a:off x="467544" y="177468"/>
            <a:ext cx="720000" cy="64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A234"/>
              </a:buClr>
              <a:buSzPts val="3500"/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8cfc808a0_0_3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gf8cfc808a0_0_32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cli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46" name="Google Shape;346;gf8cfc808a0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50" y="932112"/>
            <a:ext cx="8710878" cy="49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8cfc808a0_0_37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gf8cfc808a0_0_37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cli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53" name="Google Shape;353;gf8cfc808a0_0_37"/>
          <p:cNvSpPr txBox="1"/>
          <p:nvPr/>
        </p:nvSpPr>
        <p:spPr>
          <a:xfrm>
            <a:off x="276100" y="728575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快速架構</a:t>
            </a:r>
            <a:endParaRPr/>
          </a:p>
        </p:txBody>
      </p:sp>
      <p:pic>
        <p:nvPicPr>
          <p:cNvPr id="354" name="Google Shape;354;gf8cfc808a0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00" y="1066250"/>
            <a:ext cx="73914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f8cfc808a0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00" y="3495125"/>
            <a:ext cx="6872143" cy="30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72945a50e_0_26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gf72945a50e_0_26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cli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62" name="Google Shape;362;gf72945a50e_0_26"/>
          <p:cNvSpPr txBox="1"/>
          <p:nvPr/>
        </p:nvSpPr>
        <p:spPr>
          <a:xfrm>
            <a:off x="276100" y="728575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快速架構</a:t>
            </a:r>
            <a:endParaRPr/>
          </a:p>
        </p:txBody>
      </p:sp>
      <p:pic>
        <p:nvPicPr>
          <p:cNvPr id="363" name="Google Shape;363;gf72945a50e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1175"/>
            <a:ext cx="8136022" cy="4659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72945a50e_0_39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gf72945a50e_0_39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cli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0" name="Google Shape;370;gf72945a50e_0_39"/>
          <p:cNvSpPr txBox="1"/>
          <p:nvPr/>
        </p:nvSpPr>
        <p:spPr>
          <a:xfrm>
            <a:off x="276100" y="728575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快速架構</a:t>
            </a:r>
            <a:endParaRPr/>
          </a:p>
        </p:txBody>
      </p:sp>
      <p:pic>
        <p:nvPicPr>
          <p:cNvPr id="371" name="Google Shape;371;gf72945a50e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1175"/>
            <a:ext cx="8839199" cy="3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72945a50e_0_47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gf72945a50e_0_47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cli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8" name="Google Shape;378;gf72945a50e_0_47"/>
          <p:cNvSpPr txBox="1"/>
          <p:nvPr/>
        </p:nvSpPr>
        <p:spPr>
          <a:xfrm>
            <a:off x="276100" y="728575"/>
            <a:ext cx="77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SFC 單一元件檔是什麼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Vue CLI 建立新專案之後， src 目錄下會自動新增一個 App.vue 檔案：</a:t>
            </a:r>
            <a:endParaRPr>
              <a:solidFill>
                <a:srgbClr val="7F7F7F"/>
              </a:solidFill>
            </a:endParaRPr>
          </a:p>
        </p:txBody>
      </p:sp>
      <p:pic>
        <p:nvPicPr>
          <p:cNvPr id="379" name="Google Shape;379;gf72945a50e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50" y="1559875"/>
            <a:ext cx="3937556" cy="49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f72945a50e_0_47"/>
          <p:cNvSpPr txBox="1"/>
          <p:nvPr/>
        </p:nvSpPr>
        <p:spPr>
          <a:xfrm>
            <a:off x="4738100" y="2071100"/>
            <a:ext cx="3937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這個 App.vue 檔案由三個部分所組成，分別是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>
                <a:solidFill>
                  <a:schemeClr val="dk1"/>
                </a:solidFill>
              </a:rPr>
              <a:t>template</a:t>
            </a:r>
            <a:r>
              <a:rPr lang="en-US"/>
              <a:t>&gt; : 元件的 HTML 模板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>
                <a:solidFill>
                  <a:schemeClr val="dk1"/>
                </a:solidFill>
              </a:rPr>
              <a:t>script</a:t>
            </a:r>
            <a:r>
              <a:rPr lang="en-US"/>
              <a:t>&gt; : 主要 JavaScript / TypeScript 程式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>
                <a:solidFill>
                  <a:schemeClr val="dk1"/>
                </a:solidFill>
              </a:rPr>
              <a:t>style</a:t>
            </a:r>
            <a:r>
              <a:rPr lang="en-US"/>
              <a:t>&gt; : CSS 樣式</a:t>
            </a:r>
            <a:endParaRPr/>
          </a:p>
        </p:txBody>
      </p:sp>
      <p:sp>
        <p:nvSpPr>
          <p:cNvPr id="381" name="Google Shape;381;gf72945a50e_0_47"/>
          <p:cNvSpPr txBox="1"/>
          <p:nvPr/>
        </p:nvSpPr>
        <p:spPr>
          <a:xfrm>
            <a:off x="4738100" y="3839300"/>
            <a:ext cx="393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Vue.js 透過這三個區塊來表⽰單⼀元件，因此這樣的檔案也被稱為單⼀元件檔 (Single Component File, 後述皆以 </a:t>
            </a:r>
            <a:r>
              <a:rPr lang="en-US">
                <a:solidFill>
                  <a:schemeClr val="dk1"/>
                </a:solidFill>
              </a:rPr>
              <a:t>SFC </a:t>
            </a:r>
            <a:r>
              <a:rPr lang="en-US"/>
              <a:t>為代稱)。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2482260" y="2852936"/>
            <a:ext cx="5577879" cy="32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Font typeface="Arial"/>
              <a:buNone/>
            </a:pPr>
            <a:r>
              <a:rPr lang="en-US"/>
              <a:t>Vue.js 基礎入門</a:t>
            </a:r>
            <a:endParaRPr/>
          </a:p>
        </p:txBody>
      </p:sp>
      <p:sp>
        <p:nvSpPr>
          <p:cNvPr id="76" name="Google Shape;76;p3"/>
          <p:cNvSpPr txBox="1"/>
          <p:nvPr>
            <p:ph idx="1" type="body"/>
          </p:nvPr>
        </p:nvSpPr>
        <p:spPr>
          <a:xfrm>
            <a:off x="2483768" y="3284984"/>
            <a:ext cx="4464496" cy="276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idx="2" type="body"/>
          </p:nvPr>
        </p:nvSpPr>
        <p:spPr>
          <a:xfrm>
            <a:off x="755575" y="1700808"/>
            <a:ext cx="1523400" cy="133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600"/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72945a50e_0_66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gf72945a50e_0_66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cli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88" name="Google Shape;388;gf72945a50e_0_66"/>
          <p:cNvSpPr txBox="1"/>
          <p:nvPr/>
        </p:nvSpPr>
        <p:spPr>
          <a:xfrm>
            <a:off x="276100" y="728575"/>
            <a:ext cx="779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SFC 單一元件檔是什麼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389" name="Google Shape;389;gf72945a50e_0_66"/>
          <p:cNvSpPr txBox="1"/>
          <p:nvPr/>
        </p:nvSpPr>
        <p:spPr>
          <a:xfrm>
            <a:off x="322400" y="1113725"/>
            <a:ext cx="39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</a:t>
            </a:r>
            <a:r>
              <a:rPr lang="en-US">
                <a:solidFill>
                  <a:schemeClr val="dk1"/>
                </a:solidFill>
              </a:rPr>
              <a:t>style</a:t>
            </a:r>
            <a:r>
              <a:rPr lang="en-US"/>
              <a:t>&gt; : CSS 樣式</a:t>
            </a:r>
            <a:endParaRPr/>
          </a:p>
        </p:txBody>
      </p:sp>
      <p:sp>
        <p:nvSpPr>
          <p:cNvPr id="390" name="Google Shape;390;gf72945a50e_0_66"/>
          <p:cNvSpPr txBox="1"/>
          <p:nvPr/>
        </p:nvSpPr>
        <p:spPr>
          <a:xfrm>
            <a:off x="380150" y="1449700"/>
            <a:ext cx="33126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en-US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scoped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4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background-color</a:t>
            </a: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5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en-US" sz="14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4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gf72945a50e_0_66"/>
          <p:cNvSpPr/>
          <p:nvPr/>
        </p:nvSpPr>
        <p:spPr>
          <a:xfrm>
            <a:off x="1221150" y="1513925"/>
            <a:ext cx="849900" cy="27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gf72945a50e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50" y="2993925"/>
            <a:ext cx="35718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f72945a50e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725" y="2484650"/>
            <a:ext cx="3189700" cy="11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f72945a50e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96" y="4213613"/>
            <a:ext cx="5458402" cy="16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72945a50e_0_9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gf72945a50e_0_92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Router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401" name="Google Shape;401;gf72945a50e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00" y="1129041"/>
            <a:ext cx="7624625" cy="496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72945a50e_0_104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gf72945a50e_0_104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Router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08" name="Google Shape;408;gf72945a50e_0_104"/>
          <p:cNvSpPr txBox="1"/>
          <p:nvPr/>
        </p:nvSpPr>
        <p:spPr>
          <a:xfrm>
            <a:off x="360950" y="7285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2C3E50"/>
                </a:solidFill>
                <a:highlight>
                  <a:srgbClr val="FFFFFF"/>
                </a:highlight>
              </a:rPr>
              <a:t>Vue Router 安裝</a:t>
            </a:r>
            <a:endParaRPr b="1" sz="13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pic>
        <p:nvPicPr>
          <p:cNvPr id="409" name="Google Shape;409;gf72945a50e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5" y="2547588"/>
            <a:ext cx="69818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f72945a50e_0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75" y="1630500"/>
            <a:ext cx="29718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f72945a50e_0_104"/>
          <p:cNvSpPr txBox="1"/>
          <p:nvPr/>
        </p:nvSpPr>
        <p:spPr>
          <a:xfrm>
            <a:off x="375050" y="1230300"/>
            <a:ext cx="86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專案建置時並未安裝過 Vue Router 也不用擔心， 只需要打開終端機並切換到專案目錄下</a:t>
            </a:r>
            <a:endParaRPr/>
          </a:p>
        </p:txBody>
      </p:sp>
      <p:sp>
        <p:nvSpPr>
          <p:cNvPr id="412" name="Google Shape;412;gf72945a50e_0_104"/>
          <p:cNvSpPr txBox="1"/>
          <p:nvPr/>
        </p:nvSpPr>
        <p:spPr>
          <a:xfrm>
            <a:off x="360950" y="3624500"/>
            <a:ext cx="54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並未安裝 Vue CLI，也可透過 npm 或 yarn 來進行安裝：</a:t>
            </a:r>
            <a:endParaRPr/>
          </a:p>
        </p:txBody>
      </p:sp>
      <p:pic>
        <p:nvPicPr>
          <p:cNvPr id="413" name="Google Shape;413;gf72945a50e_0_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75" y="4024700"/>
            <a:ext cx="288607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f72945a50e_0_104"/>
          <p:cNvSpPr txBox="1"/>
          <p:nvPr/>
        </p:nvSpPr>
        <p:spPr>
          <a:xfrm>
            <a:off x="375050" y="4835800"/>
            <a:ext cx="564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採用 CDN 方式的讀者也可以直接在網頁引入 &lt;script&gt; 標籤：</a:t>
            </a:r>
            <a:endParaRPr sz="12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15" name="Google Shape;415;gf72945a50e_0_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725" y="5342675"/>
            <a:ext cx="54959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72945a50e_0_109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gf72945a50e_0_109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Router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22" name="Google Shape;422;gf72945a50e_0_109"/>
          <p:cNvSpPr txBox="1"/>
          <p:nvPr/>
        </p:nvSpPr>
        <p:spPr>
          <a:xfrm>
            <a:off x="276100" y="7285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C3E50"/>
                </a:solidFill>
                <a:highlight>
                  <a:srgbClr val="FFFFFF"/>
                </a:highlight>
              </a:rPr>
              <a:t>Vue Router 的第一步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423" name="Google Shape;423;gf72945a50e_0_109"/>
          <p:cNvSpPr txBox="1"/>
          <p:nvPr/>
        </p:nvSpPr>
        <p:spPr>
          <a:xfrm>
            <a:off x="360950" y="1174975"/>
            <a:ext cx="63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接著我們需要在網頁加入 &lt;router-view&gt; 來當作 Route 的進入點</a:t>
            </a:r>
            <a:endParaRPr/>
          </a:p>
        </p:txBody>
      </p:sp>
      <p:sp>
        <p:nvSpPr>
          <p:cNvPr id="424" name="Google Shape;424;gf72945a50e_0_109"/>
          <p:cNvSpPr txBox="1"/>
          <p:nvPr/>
        </p:nvSpPr>
        <p:spPr>
          <a:xfrm>
            <a:off x="360950" y="1575175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pic>
        <p:nvPicPr>
          <p:cNvPr id="425" name="Google Shape;425;gf72945a50e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00" y="1924525"/>
            <a:ext cx="4700925" cy="14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f72945a50e_0_109"/>
          <p:cNvSpPr txBox="1"/>
          <p:nvPr/>
        </p:nvSpPr>
        <p:spPr>
          <a:xfrm>
            <a:off x="406400" y="3429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pic>
        <p:nvPicPr>
          <p:cNvPr id="427" name="Google Shape;427;gf72945a50e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900" y="3530225"/>
            <a:ext cx="3625426" cy="332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f72945a50e_0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8950" y="1924526"/>
            <a:ext cx="3699250" cy="10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f72945a50e_0_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8950" y="3092950"/>
            <a:ext cx="3699250" cy="92862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f72945a50e_0_109"/>
          <p:cNvSpPr/>
          <p:nvPr/>
        </p:nvSpPr>
        <p:spPr>
          <a:xfrm>
            <a:off x="8694625" y="3018700"/>
            <a:ext cx="393600" cy="303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f72945a50e_0_109"/>
          <p:cNvSpPr/>
          <p:nvPr/>
        </p:nvSpPr>
        <p:spPr>
          <a:xfrm>
            <a:off x="1793625" y="4734175"/>
            <a:ext cx="2592900" cy="19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gf72945a50e_0_109"/>
          <p:cNvCxnSpPr>
            <a:stCxn id="431" idx="3"/>
            <a:endCxn id="430" idx="1"/>
          </p:cNvCxnSpPr>
          <p:nvPr/>
        </p:nvCxnSpPr>
        <p:spPr>
          <a:xfrm flipH="1" rot="10800000">
            <a:off x="4386525" y="3170275"/>
            <a:ext cx="4308000" cy="166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gf72945a50e_0_109"/>
          <p:cNvSpPr txBox="1"/>
          <p:nvPr/>
        </p:nvSpPr>
        <p:spPr>
          <a:xfrm>
            <a:off x="5388950" y="463383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router(實體、操縱、控制路由)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route(讀取、記錄、分配資料)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f72945a50e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00" y="3429000"/>
            <a:ext cx="3639089" cy="18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f72945a50e_0_165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gf72945a50e_0_165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Router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41" name="Google Shape;441;gf72945a50e_0_165"/>
          <p:cNvSpPr txBox="1"/>
          <p:nvPr/>
        </p:nvSpPr>
        <p:spPr>
          <a:xfrm>
            <a:off x="276100" y="574650"/>
            <a:ext cx="148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巢狀路由</a:t>
            </a:r>
            <a:endParaRPr b="1" sz="1700"/>
          </a:p>
        </p:txBody>
      </p:sp>
      <p:sp>
        <p:nvSpPr>
          <p:cNvPr id="442" name="Google Shape;442;gf72945a50e_0_165"/>
          <p:cNvSpPr/>
          <p:nvPr/>
        </p:nvSpPr>
        <p:spPr>
          <a:xfrm>
            <a:off x="1094175" y="4278925"/>
            <a:ext cx="1611900" cy="17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f72945a50e_0_165"/>
          <p:cNvSpPr txBox="1"/>
          <p:nvPr/>
        </p:nvSpPr>
        <p:spPr>
          <a:xfrm>
            <a:off x="222425" y="5611200"/>
            <a:ext cx="542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小心 children 裡面的 path 不要加上</a:t>
            </a:r>
            <a:r>
              <a:rPr lang="en-US" sz="1200">
                <a:solidFill>
                  <a:schemeClr val="dk1"/>
                </a:solidFill>
              </a:rPr>
              <a:t> / </a:t>
            </a:r>
            <a:r>
              <a:rPr lang="en-US" sz="1200"/>
              <a:t>開頭，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否則會被帶回</a:t>
            </a:r>
            <a:r>
              <a:rPr lang="en-US" sz="1200">
                <a:solidFill>
                  <a:schemeClr val="dk1"/>
                </a:solidFill>
              </a:rPr>
              <a:t>根目錄</a:t>
            </a:r>
            <a:r>
              <a:rPr lang="en-US" sz="1200"/>
              <a:t>。</a:t>
            </a:r>
            <a:endParaRPr sz="1200"/>
          </a:p>
        </p:txBody>
      </p:sp>
      <p:pic>
        <p:nvPicPr>
          <p:cNvPr id="444" name="Google Shape;444;gf72945a50e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100" y="1246812"/>
            <a:ext cx="4271451" cy="18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f72945a50e_0_165"/>
          <p:cNvSpPr txBox="1"/>
          <p:nvPr/>
        </p:nvSpPr>
        <p:spPr>
          <a:xfrm>
            <a:off x="165575" y="951775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446" name="Google Shape;446;gf72945a50e_0_165"/>
          <p:cNvSpPr txBox="1"/>
          <p:nvPr/>
        </p:nvSpPr>
        <p:spPr>
          <a:xfrm>
            <a:off x="165575" y="3116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447" name="Google Shape;447;gf72945a50e_0_165"/>
          <p:cNvSpPr/>
          <p:nvPr/>
        </p:nvSpPr>
        <p:spPr>
          <a:xfrm>
            <a:off x="321975" y="3716963"/>
            <a:ext cx="2384100" cy="129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gf72945a50e_0_165"/>
          <p:cNvGrpSpPr/>
          <p:nvPr/>
        </p:nvGrpSpPr>
        <p:grpSpPr>
          <a:xfrm>
            <a:off x="3915091" y="3018630"/>
            <a:ext cx="1611851" cy="3839199"/>
            <a:chOff x="4047900" y="2774450"/>
            <a:chExt cx="1800750" cy="3990851"/>
          </a:xfrm>
        </p:grpSpPr>
        <p:pic>
          <p:nvPicPr>
            <p:cNvPr id="449" name="Google Shape;449;gf72945a50e_0_1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7900" y="2774450"/>
              <a:ext cx="1800750" cy="3990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gf72945a50e_0_165"/>
            <p:cNvSpPr/>
            <p:nvPr/>
          </p:nvSpPr>
          <p:spPr>
            <a:xfrm>
              <a:off x="4236750" y="4123225"/>
              <a:ext cx="1611900" cy="20421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gf72945a50e_0_165"/>
            <p:cNvSpPr/>
            <p:nvPr/>
          </p:nvSpPr>
          <p:spPr>
            <a:xfrm>
              <a:off x="4337550" y="4581775"/>
              <a:ext cx="1455000" cy="12933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gf72945a50e_0_165"/>
            <p:cNvSpPr/>
            <p:nvPr/>
          </p:nvSpPr>
          <p:spPr>
            <a:xfrm>
              <a:off x="4489950" y="4855300"/>
              <a:ext cx="1059000" cy="175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3" name="Google Shape;453;gf72945a50e_0_1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4325" y="3428989"/>
            <a:ext cx="3382525" cy="105791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f72945a50e_0_165"/>
          <p:cNvSpPr txBox="1"/>
          <p:nvPr/>
        </p:nvSpPr>
        <p:spPr>
          <a:xfrm>
            <a:off x="5722100" y="3116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畫面呈現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pic>
        <p:nvPicPr>
          <p:cNvPr id="455" name="Google Shape;455;gf72945a50e_0_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6450" y="1302388"/>
            <a:ext cx="4340400" cy="1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72945a50e_0_18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gf72945a50e_0_182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Router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62" name="Google Shape;462;gf72945a50e_0_182"/>
          <p:cNvSpPr txBox="1"/>
          <p:nvPr/>
        </p:nvSpPr>
        <p:spPr>
          <a:xfrm>
            <a:off x="276100" y="728575"/>
            <a:ext cx="3000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Named Routes</a:t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463" name="Google Shape;463;gf72945a50e_0_182"/>
          <p:cNvSpPr txBox="1"/>
          <p:nvPr/>
        </p:nvSpPr>
        <p:spPr>
          <a:xfrm>
            <a:off x="265925" y="1174975"/>
            <a:ext cx="80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有時候幫路由命名比較方便，我們可以多給一個 name 屬性，注意 </a:t>
            </a:r>
            <a:r>
              <a:rPr lang="en-US">
                <a:solidFill>
                  <a:schemeClr val="dk1"/>
                </a:solidFill>
              </a:rPr>
              <a:t>name 名稱不要重複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gf72945a50e_0_182"/>
          <p:cNvSpPr txBox="1"/>
          <p:nvPr/>
        </p:nvSpPr>
        <p:spPr>
          <a:xfrm>
            <a:off x="276525" y="1575175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465" name="Google Shape;465;gf72945a50e_0_182"/>
          <p:cNvSpPr txBox="1"/>
          <p:nvPr/>
        </p:nvSpPr>
        <p:spPr>
          <a:xfrm>
            <a:off x="233950" y="3516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pic>
        <p:nvPicPr>
          <p:cNvPr id="466" name="Google Shape;466;gf72945a50e_0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925" y="1957749"/>
            <a:ext cx="4308000" cy="12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f72945a50e_0_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532" y="3917132"/>
            <a:ext cx="4717599" cy="2629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f72945a50e_0_182"/>
          <p:cNvSpPr/>
          <p:nvPr/>
        </p:nvSpPr>
        <p:spPr>
          <a:xfrm>
            <a:off x="1836625" y="5279025"/>
            <a:ext cx="752400" cy="19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f72945a50e_0_182"/>
          <p:cNvSpPr/>
          <p:nvPr/>
        </p:nvSpPr>
        <p:spPr>
          <a:xfrm>
            <a:off x="1549400" y="2676313"/>
            <a:ext cx="1782000" cy="16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gf72945a50e_0_182"/>
          <p:cNvCxnSpPr>
            <a:endCxn id="469" idx="2"/>
          </p:cNvCxnSpPr>
          <p:nvPr/>
        </p:nvCxnSpPr>
        <p:spPr>
          <a:xfrm flipH="1" rot="10800000">
            <a:off x="1924700" y="2845813"/>
            <a:ext cx="515700" cy="243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1" name="Google Shape;471;gf72945a50e_0_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4081" y="2626000"/>
            <a:ext cx="242887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f72945a50e_0_182"/>
          <p:cNvSpPr txBox="1"/>
          <p:nvPr/>
        </p:nvSpPr>
        <p:spPr>
          <a:xfrm>
            <a:off x="5585325" y="2127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畫面呈現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473" name="Google Shape;473;gf72945a50e_0_182"/>
          <p:cNvSpPr/>
          <p:nvPr/>
        </p:nvSpPr>
        <p:spPr>
          <a:xfrm>
            <a:off x="5737550" y="4054250"/>
            <a:ext cx="1188900" cy="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f72945a50e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00" y="1497025"/>
            <a:ext cx="2999620" cy="1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f72945a50e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70" y="3811488"/>
            <a:ext cx="1922329" cy="284561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f72945a50e_0_216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gf72945a50e_0_216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Router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82" name="Google Shape;482;gf72945a50e_0_216"/>
          <p:cNvSpPr txBox="1"/>
          <p:nvPr/>
        </p:nvSpPr>
        <p:spPr>
          <a:xfrm>
            <a:off x="276100" y="728575"/>
            <a:ext cx="3000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Named Views</a:t>
            </a:r>
            <a:endParaRPr b="1" sz="1700">
              <a:solidFill>
                <a:srgbClr val="337AB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483" name="Google Shape;483;gf72945a50e_0_216"/>
          <p:cNvSpPr txBox="1"/>
          <p:nvPr/>
        </p:nvSpPr>
        <p:spPr>
          <a:xfrm>
            <a:off x="360950" y="1096825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當同一層頁面有</a:t>
            </a:r>
            <a:r>
              <a:rPr lang="en-US">
                <a:solidFill>
                  <a:schemeClr val="dk1"/>
                </a:solidFill>
              </a:rPr>
              <a:t>多個router-view</a:t>
            </a:r>
            <a:r>
              <a:rPr lang="en-US"/>
              <a:t>時，需要透過</a:t>
            </a:r>
            <a:r>
              <a:rPr lang="en-US">
                <a:solidFill>
                  <a:schemeClr val="dk1"/>
                </a:solidFill>
              </a:rPr>
              <a:t>name去做區隔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gf72945a50e_0_216"/>
          <p:cNvSpPr txBox="1"/>
          <p:nvPr/>
        </p:nvSpPr>
        <p:spPr>
          <a:xfrm>
            <a:off x="360950" y="1575175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485" name="Google Shape;485;gf72945a50e_0_216"/>
          <p:cNvSpPr txBox="1"/>
          <p:nvPr/>
        </p:nvSpPr>
        <p:spPr>
          <a:xfrm>
            <a:off x="406400" y="3429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</a:t>
            </a:r>
            <a:endParaRPr b="1"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486" name="Google Shape;486;gf72945a50e_0_216"/>
          <p:cNvSpPr/>
          <p:nvPr/>
        </p:nvSpPr>
        <p:spPr>
          <a:xfrm>
            <a:off x="1148801" y="2821975"/>
            <a:ext cx="2692500" cy="19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7" name="Google Shape;487;gf72945a50e_0_216"/>
          <p:cNvCxnSpPr/>
          <p:nvPr/>
        </p:nvCxnSpPr>
        <p:spPr>
          <a:xfrm flipH="1" rot="10800000">
            <a:off x="2403225" y="3008875"/>
            <a:ext cx="859800" cy="19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gf72945a50e_0_216"/>
          <p:cNvSpPr/>
          <p:nvPr/>
        </p:nvSpPr>
        <p:spPr>
          <a:xfrm>
            <a:off x="1547350" y="4603100"/>
            <a:ext cx="1365900" cy="883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f72945a50e_0_216"/>
          <p:cNvSpPr/>
          <p:nvPr/>
        </p:nvSpPr>
        <p:spPr>
          <a:xfrm>
            <a:off x="1836625" y="5035025"/>
            <a:ext cx="605700" cy="19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gf72945a50e_0_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8800" y="3368850"/>
            <a:ext cx="5432801" cy="219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72945a50e_0_246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6" name="Google Shape;496;gf72945a50e_0_246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 Router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7" name="Google Shape;497;gf72945a50e_0_246"/>
          <p:cNvSpPr txBox="1"/>
          <p:nvPr/>
        </p:nvSpPr>
        <p:spPr>
          <a:xfrm>
            <a:off x="276100" y="1096825"/>
            <a:ext cx="7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Navigation Resolution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f72945a50e_0_246"/>
          <p:cNvSpPr txBox="1"/>
          <p:nvPr/>
        </p:nvSpPr>
        <p:spPr>
          <a:xfrm>
            <a:off x="276100" y="7285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Navigation Guards</a:t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</p:txBody>
      </p:sp>
      <p:sp>
        <p:nvSpPr>
          <p:cNvPr id="499" name="Google Shape;499;gf72945a50e_0_246"/>
          <p:cNvSpPr txBox="1"/>
          <p:nvPr/>
        </p:nvSpPr>
        <p:spPr>
          <a:xfrm>
            <a:off x="335650" y="1712425"/>
            <a:ext cx="82761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Navigation triggered. 按下去切換時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Call beforeRouteLeave guards in deactivated components.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Call global beforeEach guards. 進每個路由前，有任何機會決定要不要進去，針對每一個路由設定不一樣的任物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Call beforeRouteUpdate guards in reused components. (page1?id=1 -&gt; page1?id=2 page1元件沒有變，參數換，但是模組沒換，變化第二次時觸發beforeRouteUpdate)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Call beforeEnter in route configs. 元件第一次進去會觸發 beforeEnter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Resolve async route components.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Call</a:t>
            </a:r>
            <a:r>
              <a:rPr lang="en-US" sz="1500">
                <a:solidFill>
                  <a:schemeClr val="dk1"/>
                </a:solidFill>
              </a:rPr>
              <a:t> beforeRouteEnter</a:t>
            </a:r>
            <a:r>
              <a:rPr lang="en-US" sz="1500"/>
              <a:t> in activated components. (page1?id=1 -&gt; page1?id=2 </a:t>
            </a:r>
            <a:r>
              <a:rPr lang="en-US" sz="1500">
                <a:solidFill>
                  <a:schemeClr val="dk1"/>
                </a:solidFill>
              </a:rPr>
              <a:t>page1元件沒有變，參數換，但是模組沒換，變化第一次時觸發beforeRouteEnter</a:t>
            </a:r>
            <a:r>
              <a:rPr lang="en-US" sz="1500"/>
              <a:t>)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Call global beforeResolve guards.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Navigation confirmed.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Call global afterEach hooks.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DOM updates triggered.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72945a50e_0_274"/>
          <p:cNvSpPr txBox="1"/>
          <p:nvPr>
            <p:ph type="title"/>
          </p:nvPr>
        </p:nvSpPr>
        <p:spPr>
          <a:xfrm>
            <a:off x="2482260" y="2852936"/>
            <a:ext cx="5577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Vuex 與狀態管理 </a:t>
            </a:r>
            <a:endParaRPr/>
          </a:p>
        </p:txBody>
      </p:sp>
      <p:sp>
        <p:nvSpPr>
          <p:cNvPr id="505" name="Google Shape;505;gf72945a50e_0_274"/>
          <p:cNvSpPr txBox="1"/>
          <p:nvPr>
            <p:ph idx="1" type="body"/>
          </p:nvPr>
        </p:nvSpPr>
        <p:spPr>
          <a:xfrm>
            <a:off x="2483768" y="3284984"/>
            <a:ext cx="44646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  <p:sp>
        <p:nvSpPr>
          <p:cNvPr id="506" name="Google Shape;506;gf72945a50e_0_274"/>
          <p:cNvSpPr txBox="1"/>
          <p:nvPr>
            <p:ph idx="2" type="body"/>
          </p:nvPr>
        </p:nvSpPr>
        <p:spPr>
          <a:xfrm>
            <a:off x="755575" y="1700808"/>
            <a:ext cx="1523400" cy="133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600"/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72945a50e_0_280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2" name="Google Shape;512;gf72945a50e_0_280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13" name="Google Shape;513;gf72945a50e_0_280"/>
          <p:cNvSpPr txBox="1"/>
          <p:nvPr/>
        </p:nvSpPr>
        <p:spPr>
          <a:xfrm>
            <a:off x="139350" y="1047975"/>
            <a:ext cx="7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Vuex 是一個專為Vue.js 應用程序開發的 它採用</a:t>
            </a:r>
            <a:r>
              <a:rPr lang="en-US">
                <a:solidFill>
                  <a:schemeClr val="dk1"/>
                </a:solidFill>
              </a:rPr>
              <a:t>集中式存儲管理</a:t>
            </a:r>
            <a:r>
              <a:rPr lang="en-US"/>
              <a:t>應用的所有組件的狀態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gf72945a50e_0_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50" y="1494501"/>
            <a:ext cx="6634127" cy="52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f72945a50e_0_280"/>
          <p:cNvSpPr txBox="1"/>
          <p:nvPr/>
        </p:nvSpPr>
        <p:spPr>
          <a:xfrm>
            <a:off x="198850" y="65042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是什麼？</a:t>
            </a:r>
            <a:endParaRPr/>
          </a:p>
        </p:txBody>
      </p:sp>
      <p:sp>
        <p:nvSpPr>
          <p:cNvPr id="516" name="Google Shape;516;gf72945a50e_0_280"/>
          <p:cNvSpPr txBox="1"/>
          <p:nvPr/>
        </p:nvSpPr>
        <p:spPr>
          <a:xfrm>
            <a:off x="4112850" y="1992925"/>
            <a:ext cx="9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異步操作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gf72945a50e_0_280"/>
          <p:cNvSpPr/>
          <p:nvPr/>
        </p:nvSpPr>
        <p:spPr>
          <a:xfrm>
            <a:off x="2520450" y="1728975"/>
            <a:ext cx="2510700" cy="230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f72945a50e_0_280"/>
          <p:cNvSpPr/>
          <p:nvPr/>
        </p:nvSpPr>
        <p:spPr>
          <a:xfrm>
            <a:off x="4431325" y="4099875"/>
            <a:ext cx="2510700" cy="97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f72945a50e_0_280"/>
          <p:cNvSpPr txBox="1"/>
          <p:nvPr/>
        </p:nvSpPr>
        <p:spPr>
          <a:xfrm>
            <a:off x="5187450" y="4747850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同步更新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20" name="Google Shape;520;gf72945a50e_0_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500" y="1544875"/>
            <a:ext cx="3428111" cy="21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1331640" y="246387"/>
            <a:ext cx="4320480" cy="273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Font typeface="Arial"/>
              <a:buNone/>
            </a:pPr>
            <a:r>
              <a:rPr lang="en-US"/>
              <a:t>Vue.js 基礎入門</a:t>
            </a:r>
            <a:endParaRPr/>
          </a:p>
        </p:txBody>
      </p:sp>
      <p:sp>
        <p:nvSpPr>
          <p:cNvPr id="83" name="Google Shape;83;p4"/>
          <p:cNvSpPr txBox="1"/>
          <p:nvPr>
            <p:ph idx="1" type="body"/>
          </p:nvPr>
        </p:nvSpPr>
        <p:spPr>
          <a:xfrm>
            <a:off x="1331639" y="548681"/>
            <a:ext cx="4320481" cy="216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 txBox="1"/>
          <p:nvPr>
            <p:ph idx="12" type="sldNum"/>
          </p:nvPr>
        </p:nvSpPr>
        <p:spPr>
          <a:xfrm>
            <a:off x="8316416" y="6094799"/>
            <a:ext cx="504319" cy="4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4"/>
          <p:cNvSpPr txBox="1"/>
          <p:nvPr>
            <p:ph idx="4294967295" type="body"/>
          </p:nvPr>
        </p:nvSpPr>
        <p:spPr>
          <a:xfrm>
            <a:off x="900113" y="1772816"/>
            <a:ext cx="7559675" cy="424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Vue是一套前端框架，主要目的是讓網頁可以</a:t>
            </a:r>
            <a:r>
              <a:rPr lang="en-US">
                <a:solidFill>
                  <a:srgbClr val="FF0000"/>
                </a:solidFill>
              </a:rPr>
              <a:t>動態Load資料</a:t>
            </a:r>
            <a:r>
              <a:rPr lang="en-US"/>
              <a:t>，有別於傳統靜態的頁面將內容寫死在source code裡面，目前只知道vue跟react一樣有</a:t>
            </a:r>
            <a:r>
              <a:rPr lang="en-US">
                <a:solidFill>
                  <a:srgbClr val="FF0000"/>
                </a:solidFill>
              </a:rPr>
              <a:t>virtual DOM</a:t>
            </a:r>
            <a:r>
              <a:rPr lang="en-US"/>
              <a:t>的架構。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Vue (發音 /vjuː/, like view) 是個發展中的前端框架。 和其他整體性的框架不同，Vue 從底層開始逐漸的擴展。 Vue 的底層核心</a:t>
            </a:r>
            <a:r>
              <a:rPr lang="en-US">
                <a:solidFill>
                  <a:srgbClr val="FF0000"/>
                </a:solidFill>
              </a:rPr>
              <a:t>專注在View</a:t>
            </a:r>
            <a:r>
              <a:rPr lang="en-US"/>
              <a:t>上，可以輕易的和其他library或現有專案整合。 另外使用Vue並整合其他工具也很適合用來寫複雜的一頁式網頁。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idx="2" type="body"/>
          </p:nvPr>
        </p:nvSpPr>
        <p:spPr>
          <a:xfrm>
            <a:off x="467544" y="177468"/>
            <a:ext cx="720080" cy="6472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A234"/>
              </a:buClr>
              <a:buSzPts val="3500"/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descr="Vue.js 新手上路之初體驗筆記- 逍遙雲飛" id="87" name="Google Shape;8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5525" y="4001650"/>
            <a:ext cx="4234650" cy="17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72945a50e_0_304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gf72945a50e_0_304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7" name="Google Shape;527;gf72945a50e_0_304"/>
          <p:cNvSpPr txBox="1"/>
          <p:nvPr/>
        </p:nvSpPr>
        <p:spPr>
          <a:xfrm>
            <a:off x="139350" y="1047975"/>
            <a:ext cx="7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Vuex 中的數據和 Vue 實例中的 data 遵循相同的規則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f72945a50e_0_304"/>
          <p:cNvSpPr txBox="1"/>
          <p:nvPr/>
        </p:nvSpPr>
        <p:spPr>
          <a:xfrm>
            <a:off x="198850" y="65042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State？</a:t>
            </a:r>
            <a:endParaRPr/>
          </a:p>
        </p:txBody>
      </p:sp>
      <p:sp>
        <p:nvSpPr>
          <p:cNvPr id="529" name="Google Shape;529;gf72945a50e_0_304"/>
          <p:cNvSpPr txBox="1"/>
          <p:nvPr/>
        </p:nvSpPr>
        <p:spPr>
          <a:xfrm>
            <a:off x="84025" y="1377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store/index.js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530" name="Google Shape;530;gf72945a50e_0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8300"/>
            <a:ext cx="3589541" cy="4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f72945a50e_0_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523" y="3478275"/>
            <a:ext cx="3222424" cy="31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f72945a50e_0_304"/>
          <p:cNvSpPr txBox="1"/>
          <p:nvPr/>
        </p:nvSpPr>
        <p:spPr>
          <a:xfrm>
            <a:off x="3844200" y="31460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父層script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533" name="Google Shape;533;gf72945a50e_0_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8025" y="2063575"/>
            <a:ext cx="2823811" cy="11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f72945a50e_0_304"/>
          <p:cNvSpPr txBox="1"/>
          <p:nvPr/>
        </p:nvSpPr>
        <p:spPr>
          <a:xfrm>
            <a:off x="3844200" y="1520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父層HTML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5" name="Google Shape;535;gf72945a50e_0_304"/>
          <p:cNvSpPr/>
          <p:nvPr/>
        </p:nvSpPr>
        <p:spPr>
          <a:xfrm>
            <a:off x="4067350" y="5744300"/>
            <a:ext cx="2009100" cy="863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f72945a50e_0_304"/>
          <p:cNvSpPr/>
          <p:nvPr/>
        </p:nvSpPr>
        <p:spPr>
          <a:xfrm>
            <a:off x="4067350" y="4333625"/>
            <a:ext cx="2009100" cy="44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gf72945a50e_0_3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8299" y="2240486"/>
            <a:ext cx="2227722" cy="6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f72945a50e_0_304"/>
          <p:cNvSpPr txBox="1"/>
          <p:nvPr/>
        </p:nvSpPr>
        <p:spPr>
          <a:xfrm>
            <a:off x="6788300" y="17519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畫面呈現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9" name="Google Shape;539;gf72945a50e_0_304"/>
          <p:cNvSpPr/>
          <p:nvPr/>
        </p:nvSpPr>
        <p:spPr>
          <a:xfrm flipH="1" rot="10800000">
            <a:off x="321850" y="3064300"/>
            <a:ext cx="2009100" cy="2015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f72945a50e_0_304"/>
          <p:cNvSpPr txBox="1"/>
          <p:nvPr/>
        </p:nvSpPr>
        <p:spPr>
          <a:xfrm>
            <a:off x="7116800" y="3478250"/>
            <a:ext cx="1948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關鍵字：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this.$store.</a:t>
            </a:r>
            <a:r>
              <a:rPr lang="en-US">
                <a:solidFill>
                  <a:schemeClr val="dk1"/>
                </a:solidFill>
              </a:rPr>
              <a:t>state</a:t>
            </a:r>
            <a:r>
              <a:rPr lang="en-US"/>
              <a:t>.XXX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mutation: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this.$store.</a:t>
            </a:r>
            <a:r>
              <a:rPr lang="en-US">
                <a:solidFill>
                  <a:schemeClr val="dk1"/>
                </a:solidFill>
              </a:rPr>
              <a:t>commit</a:t>
            </a:r>
            <a:r>
              <a:rPr lang="en-US"/>
              <a:t>(“functionName”)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72945a50e_0_328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gf72945a50e_0_328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47" name="Google Shape;547;gf72945a50e_0_328"/>
          <p:cNvSpPr txBox="1"/>
          <p:nvPr/>
        </p:nvSpPr>
        <p:spPr>
          <a:xfrm>
            <a:off x="198850" y="917363"/>
            <a:ext cx="900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當一個組件需要獲取</a:t>
            </a:r>
            <a:r>
              <a:rPr lang="en-US">
                <a:solidFill>
                  <a:schemeClr val="dk1"/>
                </a:solidFill>
              </a:rPr>
              <a:t>多個狀態</a:t>
            </a:r>
            <a:r>
              <a:rPr lang="en-US"/>
              <a:t>的时候，將這些狀態都聲明為計算屬性會有些重複和冗餘。為了解決這問題，我們</a:t>
            </a:r>
            <a:r>
              <a:rPr lang="en-US">
                <a:solidFill>
                  <a:schemeClr val="dk1"/>
                </a:solidFill>
              </a:rPr>
              <a:t>可以使用 mapState 輔助函數</a:t>
            </a:r>
            <a:r>
              <a:rPr lang="en-US"/>
              <a:t>帮助我们生成</a:t>
            </a:r>
            <a:r>
              <a:rPr lang="en-US">
                <a:solidFill>
                  <a:schemeClr val="dk1"/>
                </a:solidFill>
              </a:rPr>
              <a:t>計算屬性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f72945a50e_0_328"/>
          <p:cNvSpPr txBox="1"/>
          <p:nvPr/>
        </p:nvSpPr>
        <p:spPr>
          <a:xfrm>
            <a:off x="152400" y="530500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State？-mapState </a:t>
            </a:r>
            <a:r>
              <a:rPr b="1" lang="en-US" sz="1700" u="sng">
                <a:solidFill>
                  <a:srgbClr val="23527C"/>
                </a:solidFill>
                <a:highlight>
                  <a:schemeClr val="accent4"/>
                </a:highlight>
              </a:rPr>
              <a:t>輔助函數</a:t>
            </a:r>
            <a:endParaRPr/>
          </a:p>
        </p:txBody>
      </p:sp>
      <p:sp>
        <p:nvSpPr>
          <p:cNvPr id="549" name="Google Shape;549;gf72945a50e_0_328"/>
          <p:cNvSpPr txBox="1"/>
          <p:nvPr/>
        </p:nvSpPr>
        <p:spPr>
          <a:xfrm>
            <a:off x="84025" y="1377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store/index.js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550" name="Google Shape;550;gf72945a50e_0_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8300"/>
            <a:ext cx="3589541" cy="4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f72945a50e_0_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523" y="3478275"/>
            <a:ext cx="3222424" cy="31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f72945a50e_0_328"/>
          <p:cNvSpPr txBox="1"/>
          <p:nvPr/>
        </p:nvSpPr>
        <p:spPr>
          <a:xfrm>
            <a:off x="3844200" y="29691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父層script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553" name="Google Shape;553;gf72945a50e_0_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225" y="1937438"/>
            <a:ext cx="2823811" cy="11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f72945a50e_0_328"/>
          <p:cNvSpPr txBox="1"/>
          <p:nvPr/>
        </p:nvSpPr>
        <p:spPr>
          <a:xfrm>
            <a:off x="3844200" y="1520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父層HTML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5" name="Google Shape;555;gf72945a50e_0_328"/>
          <p:cNvSpPr/>
          <p:nvPr/>
        </p:nvSpPr>
        <p:spPr>
          <a:xfrm>
            <a:off x="4067350" y="5744300"/>
            <a:ext cx="2009100" cy="863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f72945a50e_0_328"/>
          <p:cNvSpPr/>
          <p:nvPr/>
        </p:nvSpPr>
        <p:spPr>
          <a:xfrm>
            <a:off x="4067350" y="4333625"/>
            <a:ext cx="2009100" cy="44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gf72945a50e_0_3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8299" y="2240486"/>
            <a:ext cx="2227722" cy="6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f72945a50e_0_328"/>
          <p:cNvSpPr txBox="1"/>
          <p:nvPr/>
        </p:nvSpPr>
        <p:spPr>
          <a:xfrm>
            <a:off x="6788300" y="17519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畫面呈現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9" name="Google Shape;559;gf72945a50e_0_328"/>
          <p:cNvSpPr/>
          <p:nvPr/>
        </p:nvSpPr>
        <p:spPr>
          <a:xfrm flipH="1" rot="10800000">
            <a:off x="321850" y="3064300"/>
            <a:ext cx="2009100" cy="2015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f72945a50e_0_328"/>
          <p:cNvSpPr txBox="1"/>
          <p:nvPr/>
        </p:nvSpPr>
        <p:spPr>
          <a:xfrm>
            <a:off x="7171525" y="4327775"/>
            <a:ext cx="21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關鍵字：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...mapState(["state名"])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1" name="Google Shape;561;gf72945a50e_0_328"/>
          <p:cNvSpPr txBox="1"/>
          <p:nvPr/>
        </p:nvSpPr>
        <p:spPr>
          <a:xfrm>
            <a:off x="6604825" y="3682225"/>
            <a:ext cx="3222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1" lang="en-US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mapState</a:t>
            </a:r>
            <a:r>
              <a:rPr b="1" lang="en-US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b="1" lang="en-US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b="1" lang="en-US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]),</a:t>
            </a:r>
            <a:endParaRPr b="1"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Google Shape;562;gf72945a50e_0_328"/>
          <p:cNvSpPr txBox="1"/>
          <p:nvPr/>
        </p:nvSpPr>
        <p:spPr>
          <a:xfrm>
            <a:off x="6138050" y="4074625"/>
            <a:ext cx="56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</a:rPr>
              <a:t>展開語法搭配mapState輔助函數取代</a:t>
            </a:r>
            <a:endParaRPr sz="1200" u="sng">
              <a:solidFill>
                <a:schemeClr val="dk1"/>
              </a:solidFill>
            </a:endParaRPr>
          </a:p>
        </p:txBody>
      </p:sp>
      <p:cxnSp>
        <p:nvCxnSpPr>
          <p:cNvPr id="563" name="Google Shape;563;gf72945a50e_0_328"/>
          <p:cNvCxnSpPr/>
          <p:nvPr/>
        </p:nvCxnSpPr>
        <p:spPr>
          <a:xfrm flipH="1">
            <a:off x="5920100" y="3946775"/>
            <a:ext cx="6546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gf72945a50e_0_328"/>
          <p:cNvSpPr txBox="1"/>
          <p:nvPr/>
        </p:nvSpPr>
        <p:spPr>
          <a:xfrm>
            <a:off x="3765125" y="3213288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mapState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"vuex"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5" name="Google Shape;565;gf72945a50e_0_328"/>
          <p:cNvSpPr txBox="1"/>
          <p:nvPr/>
        </p:nvSpPr>
        <p:spPr>
          <a:xfrm>
            <a:off x="6466275" y="3107138"/>
            <a:ext cx="56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</a:rPr>
              <a:t>記得import </a:t>
            </a:r>
            <a:r>
              <a:rPr lang="en-US" sz="1200" u="sng">
                <a:solidFill>
                  <a:schemeClr val="dk1"/>
                </a:solidFill>
              </a:rPr>
              <a:t>mapState輔助函數</a:t>
            </a:r>
            <a:endParaRPr sz="12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f72945a50e_0_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112" y="3281687"/>
            <a:ext cx="3146701" cy="345006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f72945a50e_0_360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gf72945a50e_0_360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73" name="Google Shape;573;gf72945a50e_0_360"/>
          <p:cNvSpPr txBox="1"/>
          <p:nvPr/>
        </p:nvSpPr>
        <p:spPr>
          <a:xfrm>
            <a:off x="139350" y="1047975"/>
            <a:ext cx="7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store 中的 state 中</a:t>
            </a:r>
            <a:r>
              <a:rPr lang="en-US">
                <a:solidFill>
                  <a:schemeClr val="dk1"/>
                </a:solidFill>
              </a:rPr>
              <a:t>派生出一些狀態</a:t>
            </a:r>
            <a:r>
              <a:rPr lang="en-US"/>
              <a:t>，例如對列表進行過濾跟計數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f72945a50e_0_360"/>
          <p:cNvSpPr txBox="1"/>
          <p:nvPr/>
        </p:nvSpPr>
        <p:spPr>
          <a:xfrm>
            <a:off x="198850" y="65042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Getters？</a:t>
            </a:r>
            <a:endParaRPr/>
          </a:p>
        </p:txBody>
      </p:sp>
      <p:sp>
        <p:nvSpPr>
          <p:cNvPr id="575" name="Google Shape;575;gf72945a50e_0_360"/>
          <p:cNvSpPr txBox="1"/>
          <p:nvPr/>
        </p:nvSpPr>
        <p:spPr>
          <a:xfrm>
            <a:off x="84025" y="1377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store/index.js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76" name="Google Shape;576;gf72945a50e_0_360"/>
          <p:cNvSpPr txBox="1"/>
          <p:nvPr/>
        </p:nvSpPr>
        <p:spPr>
          <a:xfrm>
            <a:off x="3209200" y="29691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父層script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77" name="Google Shape;577;gf72945a50e_0_360"/>
          <p:cNvSpPr txBox="1"/>
          <p:nvPr/>
        </p:nvSpPr>
        <p:spPr>
          <a:xfrm>
            <a:off x="3209200" y="1377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父層HTML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78" name="Google Shape;578;gf72945a50e_0_360"/>
          <p:cNvSpPr/>
          <p:nvPr/>
        </p:nvSpPr>
        <p:spPr>
          <a:xfrm>
            <a:off x="3403050" y="4036075"/>
            <a:ext cx="2422800" cy="1067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f72945a50e_0_360"/>
          <p:cNvSpPr txBox="1"/>
          <p:nvPr/>
        </p:nvSpPr>
        <p:spPr>
          <a:xfrm>
            <a:off x="6459550" y="15858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畫面呈現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580" name="Google Shape;580;gf72945a50e_0_360"/>
          <p:cNvGrpSpPr/>
          <p:nvPr/>
        </p:nvGrpSpPr>
        <p:grpSpPr>
          <a:xfrm>
            <a:off x="139350" y="1710550"/>
            <a:ext cx="2858825" cy="5097459"/>
            <a:chOff x="139350" y="1710550"/>
            <a:chExt cx="2858825" cy="5097459"/>
          </a:xfrm>
        </p:grpSpPr>
        <p:pic>
          <p:nvPicPr>
            <p:cNvPr id="581" name="Google Shape;581;gf72945a50e_0_3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50" y="1710550"/>
              <a:ext cx="2858825" cy="5097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gf72945a50e_0_360"/>
            <p:cNvSpPr/>
            <p:nvPr/>
          </p:nvSpPr>
          <p:spPr>
            <a:xfrm flipH="1" rot="10800000">
              <a:off x="186525" y="3780900"/>
              <a:ext cx="2764500" cy="19341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gf72945a50e_0_360"/>
          <p:cNvSpPr txBox="1"/>
          <p:nvPr/>
        </p:nvSpPr>
        <p:spPr>
          <a:xfrm>
            <a:off x="6526750" y="3839300"/>
            <a:ext cx="248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關鍵字：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this.$store.getters</a:t>
            </a:r>
            <a:r>
              <a:rPr lang="en-US"/>
              <a:t>.xxxABC</a:t>
            </a:r>
            <a:endParaRPr sz="11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4" name="Google Shape;584;gf72945a50e_0_3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672" y="1685662"/>
            <a:ext cx="2608663" cy="126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f72945a50e_0_3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9538" y="2044675"/>
            <a:ext cx="2623819" cy="151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gf72945a50e_0_360"/>
          <p:cNvCxnSpPr/>
          <p:nvPr/>
        </p:nvCxnSpPr>
        <p:spPr>
          <a:xfrm rot="10800000">
            <a:off x="2256725" y="5197150"/>
            <a:ext cx="244200" cy="879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gf72945a50e_0_360"/>
          <p:cNvSpPr txBox="1"/>
          <p:nvPr/>
        </p:nvSpPr>
        <p:spPr>
          <a:xfrm>
            <a:off x="1464450" y="6012000"/>
            <a:ext cx="161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可使用第二參數</a:t>
            </a:r>
            <a:endParaRPr sz="11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f72945a50e_0_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554" y="3434075"/>
            <a:ext cx="3077270" cy="33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f72945a50e_0_388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4" name="Google Shape;594;gf72945a50e_0_388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95" name="Google Shape;595;gf72945a50e_0_388"/>
          <p:cNvSpPr txBox="1"/>
          <p:nvPr/>
        </p:nvSpPr>
        <p:spPr>
          <a:xfrm>
            <a:off x="139350" y="1047975"/>
            <a:ext cx="7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mapGetters</a:t>
            </a:r>
            <a:r>
              <a:rPr lang="en-US"/>
              <a:t> 辅助函数僅僅是將 store 中的 </a:t>
            </a:r>
            <a:r>
              <a:rPr lang="en-US">
                <a:solidFill>
                  <a:schemeClr val="dk1"/>
                </a:solidFill>
              </a:rPr>
              <a:t>getter 映射到局部計算屬性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f72945a50e_0_388"/>
          <p:cNvSpPr txBox="1"/>
          <p:nvPr/>
        </p:nvSpPr>
        <p:spPr>
          <a:xfrm>
            <a:off x="198850" y="65042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Getters？-mapGetters</a:t>
            </a:r>
            <a:r>
              <a:rPr b="1" lang="en-US" sz="1700" u="sng">
                <a:solidFill>
                  <a:srgbClr val="23527C"/>
                </a:solidFill>
                <a:highlight>
                  <a:schemeClr val="accent4"/>
                </a:highlight>
              </a:rPr>
              <a:t>輔助函數</a:t>
            </a:r>
            <a:endParaRPr/>
          </a:p>
        </p:txBody>
      </p:sp>
      <p:sp>
        <p:nvSpPr>
          <p:cNvPr id="597" name="Google Shape;597;gf72945a50e_0_388"/>
          <p:cNvSpPr txBox="1"/>
          <p:nvPr/>
        </p:nvSpPr>
        <p:spPr>
          <a:xfrm>
            <a:off x="84025" y="1377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store/index.js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8" name="Google Shape;598;gf72945a50e_0_388"/>
          <p:cNvSpPr txBox="1"/>
          <p:nvPr/>
        </p:nvSpPr>
        <p:spPr>
          <a:xfrm>
            <a:off x="3844200" y="29691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父層script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9" name="Google Shape;599;gf72945a50e_0_388"/>
          <p:cNvSpPr txBox="1"/>
          <p:nvPr/>
        </p:nvSpPr>
        <p:spPr>
          <a:xfrm>
            <a:off x="3844200" y="1520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父層HTML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00" name="Google Shape;600;gf72945a50e_0_388"/>
          <p:cNvSpPr/>
          <p:nvPr/>
        </p:nvSpPr>
        <p:spPr>
          <a:xfrm>
            <a:off x="3409450" y="4249625"/>
            <a:ext cx="2510700" cy="937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gf72945a50e_0_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8299" y="2240486"/>
            <a:ext cx="2227722" cy="6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f72945a50e_0_388"/>
          <p:cNvSpPr txBox="1"/>
          <p:nvPr/>
        </p:nvSpPr>
        <p:spPr>
          <a:xfrm>
            <a:off x="6788300" y="17519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畫面呈現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03" name="Google Shape;603;gf72945a50e_0_388"/>
          <p:cNvSpPr txBox="1"/>
          <p:nvPr/>
        </p:nvSpPr>
        <p:spPr>
          <a:xfrm>
            <a:off x="6535200" y="4717450"/>
            <a:ext cx="26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關鍵字：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...mapGetters(["getters名"])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4" name="Google Shape;604;gf72945a50e_0_388"/>
          <p:cNvSpPr txBox="1"/>
          <p:nvPr/>
        </p:nvSpPr>
        <p:spPr>
          <a:xfrm>
            <a:off x="5109300" y="3620850"/>
            <a:ext cx="4893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1" lang="en-US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mapGetters</a:t>
            </a:r>
            <a:r>
              <a:rPr b="1" lang="en-U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b="1" lang="en-U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"newName"</a:t>
            </a:r>
            <a:r>
              <a:rPr b="1" lang="en-U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"anotherName"</a:t>
            </a:r>
            <a:r>
              <a:rPr b="1" lang="en-US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5" name="Google Shape;605;gf72945a50e_0_388"/>
          <p:cNvSpPr txBox="1"/>
          <p:nvPr/>
        </p:nvSpPr>
        <p:spPr>
          <a:xfrm>
            <a:off x="6138050" y="4074625"/>
            <a:ext cx="56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</a:rPr>
              <a:t>展開語法搭配mapGetters輔助函數取代</a:t>
            </a:r>
            <a:endParaRPr sz="1200" u="sng">
              <a:solidFill>
                <a:schemeClr val="dk1"/>
              </a:solidFill>
            </a:endParaRPr>
          </a:p>
        </p:txBody>
      </p:sp>
      <p:cxnSp>
        <p:nvCxnSpPr>
          <p:cNvPr id="606" name="Google Shape;606;gf72945a50e_0_388"/>
          <p:cNvCxnSpPr/>
          <p:nvPr/>
        </p:nvCxnSpPr>
        <p:spPr>
          <a:xfrm flipH="1">
            <a:off x="5920025" y="3956550"/>
            <a:ext cx="390900" cy="371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gf72945a50e_0_388"/>
          <p:cNvSpPr txBox="1"/>
          <p:nvPr/>
        </p:nvSpPr>
        <p:spPr>
          <a:xfrm>
            <a:off x="3765125" y="3213288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mapGetters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"vuex"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8" name="Google Shape;608;gf72945a50e_0_388"/>
          <p:cNvSpPr txBox="1"/>
          <p:nvPr/>
        </p:nvSpPr>
        <p:spPr>
          <a:xfrm>
            <a:off x="6466275" y="3107138"/>
            <a:ext cx="56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</a:rPr>
              <a:t>記得import mapState輔助函數</a:t>
            </a:r>
            <a:endParaRPr sz="1200" u="sng">
              <a:solidFill>
                <a:schemeClr val="dk1"/>
              </a:solidFill>
            </a:endParaRPr>
          </a:p>
        </p:txBody>
      </p:sp>
      <p:pic>
        <p:nvPicPr>
          <p:cNvPr id="609" name="Google Shape;609;gf72945a50e_0_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4197" y="1807725"/>
            <a:ext cx="2608663" cy="126141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f72945a50e_0_388"/>
          <p:cNvSpPr/>
          <p:nvPr/>
        </p:nvSpPr>
        <p:spPr>
          <a:xfrm flipH="1" rot="10800000">
            <a:off x="186525" y="3780900"/>
            <a:ext cx="2764500" cy="193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" name="Google Shape;611;gf72945a50e_0_388"/>
          <p:cNvGrpSpPr/>
          <p:nvPr/>
        </p:nvGrpSpPr>
        <p:grpSpPr>
          <a:xfrm>
            <a:off x="139350" y="1710550"/>
            <a:ext cx="2858825" cy="5097459"/>
            <a:chOff x="139350" y="1710550"/>
            <a:chExt cx="2858825" cy="5097459"/>
          </a:xfrm>
        </p:grpSpPr>
        <p:pic>
          <p:nvPicPr>
            <p:cNvPr id="612" name="Google Shape;612;gf72945a50e_0_38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9350" y="1710550"/>
              <a:ext cx="2858825" cy="5097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gf72945a50e_0_388"/>
            <p:cNvSpPr/>
            <p:nvPr/>
          </p:nvSpPr>
          <p:spPr>
            <a:xfrm flipH="1" rot="10800000">
              <a:off x="186525" y="3780900"/>
              <a:ext cx="2764500" cy="19341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72945a50e_0_43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9" name="Google Shape;619;gf72945a50e_0_432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20" name="Google Shape;620;gf72945a50e_0_432"/>
          <p:cNvSpPr txBox="1"/>
          <p:nvPr/>
        </p:nvSpPr>
        <p:spPr>
          <a:xfrm>
            <a:off x="139350" y="1047975"/>
            <a:ext cx="7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Mutatations 類似於methods，一個字符串的 </a:t>
            </a:r>
            <a:r>
              <a:rPr lang="en-US">
                <a:solidFill>
                  <a:schemeClr val="dk1"/>
                </a:solidFill>
              </a:rPr>
              <a:t>事件類型 (type)</a:t>
            </a:r>
            <a:r>
              <a:rPr lang="en-US"/>
              <a:t> 和 一个 </a:t>
            </a:r>
            <a:r>
              <a:rPr lang="en-US">
                <a:solidFill>
                  <a:schemeClr val="dk1"/>
                </a:solidFill>
              </a:rPr>
              <a:t>回調函數 (handler)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f72945a50e_0_432"/>
          <p:cNvSpPr txBox="1"/>
          <p:nvPr/>
        </p:nvSpPr>
        <p:spPr>
          <a:xfrm>
            <a:off x="198850" y="65042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Mutatations？</a:t>
            </a:r>
            <a:endParaRPr/>
          </a:p>
        </p:txBody>
      </p:sp>
      <p:sp>
        <p:nvSpPr>
          <p:cNvPr id="622" name="Google Shape;622;gf72945a50e_0_432"/>
          <p:cNvSpPr txBox="1"/>
          <p:nvPr/>
        </p:nvSpPr>
        <p:spPr>
          <a:xfrm>
            <a:off x="84025" y="1377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store/index.js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623" name="Google Shape;623;gf72945a50e_0_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8300"/>
            <a:ext cx="3589541" cy="4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f72945a50e_0_4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523" y="3478275"/>
            <a:ext cx="3222424" cy="31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f72945a50e_0_432"/>
          <p:cNvSpPr txBox="1"/>
          <p:nvPr/>
        </p:nvSpPr>
        <p:spPr>
          <a:xfrm>
            <a:off x="3844200" y="31460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父層script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626" name="Google Shape;626;gf72945a50e_0_4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8025" y="2063575"/>
            <a:ext cx="2823811" cy="11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f72945a50e_0_432"/>
          <p:cNvSpPr txBox="1"/>
          <p:nvPr/>
        </p:nvSpPr>
        <p:spPr>
          <a:xfrm>
            <a:off x="3844200" y="1520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父層HTML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28" name="Google Shape;628;gf72945a50e_0_432"/>
          <p:cNvSpPr/>
          <p:nvPr/>
        </p:nvSpPr>
        <p:spPr>
          <a:xfrm>
            <a:off x="4067350" y="5744300"/>
            <a:ext cx="2009100" cy="863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f72945a50e_0_432"/>
          <p:cNvSpPr/>
          <p:nvPr/>
        </p:nvSpPr>
        <p:spPr>
          <a:xfrm>
            <a:off x="4067350" y="4333625"/>
            <a:ext cx="2009100" cy="44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gf72945a50e_0_4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8299" y="2240486"/>
            <a:ext cx="2227722" cy="6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f72945a50e_0_432"/>
          <p:cNvSpPr txBox="1"/>
          <p:nvPr/>
        </p:nvSpPr>
        <p:spPr>
          <a:xfrm>
            <a:off x="6788300" y="17519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畫面呈現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2" name="Google Shape;632;gf72945a50e_0_432"/>
          <p:cNvSpPr/>
          <p:nvPr/>
        </p:nvSpPr>
        <p:spPr>
          <a:xfrm flipH="1" rot="10800000">
            <a:off x="321850" y="3064300"/>
            <a:ext cx="2009100" cy="2015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f72945a50e_0_432"/>
          <p:cNvSpPr txBox="1"/>
          <p:nvPr/>
        </p:nvSpPr>
        <p:spPr>
          <a:xfrm>
            <a:off x="7116800" y="3478250"/>
            <a:ext cx="194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關鍵字：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mutation: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this.$store.</a:t>
            </a:r>
            <a:r>
              <a:rPr lang="en-US">
                <a:solidFill>
                  <a:schemeClr val="dk1"/>
                </a:solidFill>
              </a:rPr>
              <a:t>commit</a:t>
            </a:r>
            <a:r>
              <a:rPr lang="en-US"/>
              <a:t>(“functionName”)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72945a50e_0_457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9" name="Google Shape;639;gf72945a50e_0_457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40" name="Google Shape;640;gf72945a50e_0_457"/>
          <p:cNvSpPr txBox="1"/>
          <p:nvPr/>
        </p:nvSpPr>
        <p:spPr>
          <a:xfrm>
            <a:off x="139350" y="1047975"/>
            <a:ext cx="7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你可以向 store.commit </a:t>
            </a:r>
            <a:r>
              <a:rPr lang="en-US">
                <a:solidFill>
                  <a:schemeClr val="dk1"/>
                </a:solidFill>
              </a:rPr>
              <a:t>傳入額外的參數</a:t>
            </a:r>
            <a:r>
              <a:rPr lang="en-US"/>
              <a:t>，即 mutation 的 載荷（</a:t>
            </a:r>
            <a:r>
              <a:rPr lang="en-US">
                <a:solidFill>
                  <a:schemeClr val="dk1"/>
                </a:solidFill>
              </a:rPr>
              <a:t>payload</a:t>
            </a:r>
            <a:r>
              <a:rPr lang="en-US"/>
              <a:t>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f72945a50e_0_457"/>
          <p:cNvSpPr txBox="1"/>
          <p:nvPr/>
        </p:nvSpPr>
        <p:spPr>
          <a:xfrm>
            <a:off x="198850" y="65042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Mutatations？-提交載荷（Payload）</a:t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</p:txBody>
      </p:sp>
      <p:sp>
        <p:nvSpPr>
          <p:cNvPr id="642" name="Google Shape;642;gf72945a50e_0_457"/>
          <p:cNvSpPr txBox="1"/>
          <p:nvPr/>
        </p:nvSpPr>
        <p:spPr>
          <a:xfrm>
            <a:off x="84025" y="1377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store/index.js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643" name="Google Shape;643;gf72945a50e_0_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8300"/>
            <a:ext cx="3589541" cy="4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f72945a50e_0_457"/>
          <p:cNvPicPr preferRelativeResize="0"/>
          <p:nvPr/>
        </p:nvPicPr>
        <p:blipFill rotWithShape="1">
          <a:blip r:embed="rId5">
            <a:alphaModFix/>
          </a:blip>
          <a:srcRect b="8867" l="0" r="0" t="0"/>
          <a:stretch/>
        </p:blipFill>
        <p:spPr>
          <a:xfrm>
            <a:off x="3845525" y="3478275"/>
            <a:ext cx="3222424" cy="28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f72945a50e_0_457"/>
          <p:cNvSpPr txBox="1"/>
          <p:nvPr/>
        </p:nvSpPr>
        <p:spPr>
          <a:xfrm>
            <a:off x="3844200" y="31460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父層script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646" name="Google Shape;646;gf72945a50e_0_4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8025" y="2063575"/>
            <a:ext cx="2823811" cy="11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f72945a50e_0_457"/>
          <p:cNvSpPr txBox="1"/>
          <p:nvPr/>
        </p:nvSpPr>
        <p:spPr>
          <a:xfrm>
            <a:off x="3844200" y="1520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父層HTML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48" name="Google Shape;648;gf72945a50e_0_457"/>
          <p:cNvSpPr txBox="1"/>
          <p:nvPr/>
        </p:nvSpPr>
        <p:spPr>
          <a:xfrm>
            <a:off x="6788300" y="17519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畫面呈現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49" name="Google Shape;649;gf72945a50e_0_457"/>
          <p:cNvSpPr txBox="1"/>
          <p:nvPr/>
        </p:nvSpPr>
        <p:spPr>
          <a:xfrm>
            <a:off x="7116800" y="3478250"/>
            <a:ext cx="194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關鍵字：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mutation: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this.$store.</a:t>
            </a:r>
            <a:r>
              <a:rPr lang="en-US">
                <a:solidFill>
                  <a:schemeClr val="dk1"/>
                </a:solidFill>
              </a:rPr>
              <a:t>commit</a:t>
            </a:r>
            <a:r>
              <a:rPr lang="en-US"/>
              <a:t>(“functionName”,</a:t>
            </a:r>
            <a:r>
              <a:rPr lang="en-US">
                <a:solidFill>
                  <a:schemeClr val="dk1"/>
                </a:solidFill>
              </a:rPr>
              <a:t>payload</a:t>
            </a:r>
            <a:r>
              <a:rPr lang="en-US"/>
              <a:t>)</a:t>
            </a:r>
            <a:endParaRPr/>
          </a:p>
        </p:txBody>
      </p:sp>
      <p:pic>
        <p:nvPicPr>
          <p:cNvPr id="650" name="Google Shape;650;gf72945a50e_0_4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500" y="3863149"/>
            <a:ext cx="3481325" cy="121685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f72945a50e_0_457"/>
          <p:cNvSpPr/>
          <p:nvPr/>
        </p:nvSpPr>
        <p:spPr>
          <a:xfrm flipH="1" rot="10800000">
            <a:off x="205150" y="3858700"/>
            <a:ext cx="3477900" cy="122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gf72945a50e_0_4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4208" y="5781657"/>
            <a:ext cx="4545175" cy="5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f72945a50e_0_457"/>
          <p:cNvSpPr/>
          <p:nvPr/>
        </p:nvSpPr>
        <p:spPr>
          <a:xfrm flipH="1" rot="10800000">
            <a:off x="6252300" y="5880950"/>
            <a:ext cx="2064000" cy="39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gf72945a50e_0_457"/>
          <p:cNvCxnSpPr>
            <a:stCxn id="653" idx="1"/>
          </p:cNvCxnSpPr>
          <p:nvPr/>
        </p:nvCxnSpPr>
        <p:spPr>
          <a:xfrm rot="10800000">
            <a:off x="2735400" y="4269200"/>
            <a:ext cx="3516900" cy="180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gf72945a50e_0_457"/>
          <p:cNvSpPr txBox="1"/>
          <p:nvPr/>
        </p:nvSpPr>
        <p:spPr>
          <a:xfrm>
            <a:off x="5612350" y="5381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傳入值去動作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f72945a50e_0_483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1" name="Google Shape;661;gf72945a50e_0_483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62" name="Google Shape;662;gf72945a50e_0_483"/>
          <p:cNvSpPr txBox="1"/>
          <p:nvPr/>
        </p:nvSpPr>
        <p:spPr>
          <a:xfrm>
            <a:off x="198850" y="65042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Mutatations？-</a:t>
            </a: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mapMutations 輔助函數</a:t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</p:txBody>
      </p:sp>
      <p:sp>
        <p:nvSpPr>
          <p:cNvPr id="663" name="Google Shape;663;gf72945a50e_0_483"/>
          <p:cNvSpPr txBox="1"/>
          <p:nvPr/>
        </p:nvSpPr>
        <p:spPr>
          <a:xfrm>
            <a:off x="84025" y="1377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store/index.js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664" name="Google Shape;664;gf72945a50e_0_483"/>
          <p:cNvPicPr preferRelativeResize="0"/>
          <p:nvPr/>
        </p:nvPicPr>
        <p:blipFill rotWithShape="1">
          <a:blip r:embed="rId4">
            <a:alphaModFix/>
          </a:blip>
          <a:srcRect b="31247" l="0" r="0" t="0"/>
          <a:stretch/>
        </p:blipFill>
        <p:spPr>
          <a:xfrm>
            <a:off x="152400" y="1718300"/>
            <a:ext cx="3589549" cy="3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f72945a50e_0_483"/>
          <p:cNvPicPr preferRelativeResize="0"/>
          <p:nvPr/>
        </p:nvPicPr>
        <p:blipFill rotWithShape="1">
          <a:blip r:embed="rId5">
            <a:alphaModFix/>
          </a:blip>
          <a:srcRect b="8867" l="0" r="0" t="0"/>
          <a:stretch/>
        </p:blipFill>
        <p:spPr>
          <a:xfrm>
            <a:off x="3845525" y="3478275"/>
            <a:ext cx="3222424" cy="28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f72945a50e_0_483"/>
          <p:cNvSpPr txBox="1"/>
          <p:nvPr/>
        </p:nvSpPr>
        <p:spPr>
          <a:xfrm>
            <a:off x="3844200" y="31460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父層script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667" name="Google Shape;667;gf72945a50e_0_4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8025" y="2063575"/>
            <a:ext cx="2823811" cy="11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f72945a50e_0_483"/>
          <p:cNvSpPr txBox="1"/>
          <p:nvPr/>
        </p:nvSpPr>
        <p:spPr>
          <a:xfrm>
            <a:off x="3741950" y="10968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父層HTML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69" name="Google Shape;669;gf72945a50e_0_483"/>
          <p:cNvSpPr txBox="1"/>
          <p:nvPr/>
        </p:nvSpPr>
        <p:spPr>
          <a:xfrm>
            <a:off x="7136188" y="2115038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畫面呈現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0" name="Google Shape;670;gf72945a50e_0_483"/>
          <p:cNvSpPr txBox="1"/>
          <p:nvPr/>
        </p:nvSpPr>
        <p:spPr>
          <a:xfrm>
            <a:off x="7116800" y="3478250"/>
            <a:ext cx="194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關鍵字：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...mapMutation</a:t>
            </a:r>
            <a:endParaRPr/>
          </a:p>
        </p:txBody>
      </p:sp>
      <p:pic>
        <p:nvPicPr>
          <p:cNvPr id="671" name="Google Shape;671;gf72945a50e_0_4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500" y="3780700"/>
            <a:ext cx="3481325" cy="12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f72945a50e_0_4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4208" y="5781657"/>
            <a:ext cx="4545175" cy="5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f72945a50e_0_483"/>
          <p:cNvSpPr txBox="1"/>
          <p:nvPr/>
        </p:nvSpPr>
        <p:spPr>
          <a:xfrm>
            <a:off x="-123075" y="5595475"/>
            <a:ext cx="4031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1" lang="en-US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mapMutations</a:t>
            </a: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b="1" lang="en-US" sz="16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"increment"</a:t>
            </a:r>
            <a:r>
              <a:rPr b="1" lang="en-US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74" name="Google Shape;674;gf72945a50e_0_483"/>
          <p:cNvCxnSpPr>
            <a:stCxn id="673" idx="2"/>
          </p:cNvCxnSpPr>
          <p:nvPr/>
        </p:nvCxnSpPr>
        <p:spPr>
          <a:xfrm>
            <a:off x="1892475" y="6034075"/>
            <a:ext cx="2132400" cy="7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gf72945a50e_0_483"/>
          <p:cNvSpPr txBox="1"/>
          <p:nvPr/>
        </p:nvSpPr>
        <p:spPr>
          <a:xfrm>
            <a:off x="2972950" y="62314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取代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6" name="Google Shape;676;gf72945a50e_0_483"/>
          <p:cNvSpPr txBox="1"/>
          <p:nvPr/>
        </p:nvSpPr>
        <p:spPr>
          <a:xfrm>
            <a:off x="3529850" y="1417388"/>
            <a:ext cx="67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使用 mapMutations 的話，就要把 </a:t>
            </a:r>
            <a:r>
              <a:rPr lang="en-US">
                <a:solidFill>
                  <a:schemeClr val="dk1"/>
                </a:solidFill>
              </a:rPr>
              <a:t>payload 直接帶入 template</a:t>
            </a:r>
            <a:r>
              <a:rPr lang="en-US"/>
              <a:t> 中：</a:t>
            </a:r>
            <a:endParaRPr/>
          </a:p>
        </p:txBody>
      </p:sp>
      <p:sp>
        <p:nvSpPr>
          <p:cNvPr id="677" name="Google Shape;677;gf72945a50e_0_483"/>
          <p:cNvSpPr/>
          <p:nvPr/>
        </p:nvSpPr>
        <p:spPr>
          <a:xfrm flipH="1" rot="10800000">
            <a:off x="4024875" y="5978650"/>
            <a:ext cx="4357200" cy="32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f72945a50e_0_483"/>
          <p:cNvSpPr txBox="1"/>
          <p:nvPr/>
        </p:nvSpPr>
        <p:spPr>
          <a:xfrm>
            <a:off x="3575525" y="1777638"/>
            <a:ext cx="7571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en-US" sz="11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increment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amount: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1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1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'Jess'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})"</a:t>
            </a: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1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1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b="1" lang="en-US" sz="11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1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9" name="Google Shape;679;gf72945a50e_0_483"/>
          <p:cNvSpPr/>
          <p:nvPr/>
        </p:nvSpPr>
        <p:spPr>
          <a:xfrm flipH="1" rot="10800000">
            <a:off x="5949450" y="1836525"/>
            <a:ext cx="2549700" cy="25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gf72945a50e_0_4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4775" y="2539675"/>
            <a:ext cx="9048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f72945a50e_0_520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6" name="Google Shape;686;gf72945a50e_0_520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7" name="Google Shape;687;gf72945a50e_0_520"/>
          <p:cNvSpPr txBox="1"/>
          <p:nvPr/>
        </p:nvSpPr>
        <p:spPr>
          <a:xfrm>
            <a:off x="198850" y="65042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Actions？</a:t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</p:txBody>
      </p:sp>
      <p:sp>
        <p:nvSpPr>
          <p:cNvPr id="688" name="Google Shape;688;gf72945a50e_0_520"/>
          <p:cNvSpPr txBox="1"/>
          <p:nvPr/>
        </p:nvSpPr>
        <p:spPr>
          <a:xfrm>
            <a:off x="84025" y="13774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store/index.js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689" name="Google Shape;689;gf72945a50e_0_520"/>
          <p:cNvPicPr preferRelativeResize="0"/>
          <p:nvPr/>
        </p:nvPicPr>
        <p:blipFill rotWithShape="1">
          <a:blip r:embed="rId4">
            <a:alphaModFix/>
          </a:blip>
          <a:srcRect b="31247" l="0" r="0" t="0"/>
          <a:stretch/>
        </p:blipFill>
        <p:spPr>
          <a:xfrm>
            <a:off x="152400" y="1718300"/>
            <a:ext cx="3589549" cy="33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f72945a50e_0_520"/>
          <p:cNvSpPr txBox="1"/>
          <p:nvPr/>
        </p:nvSpPr>
        <p:spPr>
          <a:xfrm>
            <a:off x="3906250" y="38201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父層script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91" name="Google Shape;691;gf72945a50e_0_520"/>
          <p:cNvSpPr txBox="1"/>
          <p:nvPr/>
        </p:nvSpPr>
        <p:spPr>
          <a:xfrm>
            <a:off x="3906250" y="32911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父層HTML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92" name="Google Shape;692;gf72945a50e_0_520"/>
          <p:cNvSpPr txBox="1"/>
          <p:nvPr/>
        </p:nvSpPr>
        <p:spPr>
          <a:xfrm>
            <a:off x="3906238" y="1377438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畫面呈現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93" name="Google Shape;693;gf72945a50e_0_520"/>
          <p:cNvSpPr txBox="1"/>
          <p:nvPr/>
        </p:nvSpPr>
        <p:spPr>
          <a:xfrm>
            <a:off x="7154525" y="4248700"/>
            <a:ext cx="231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關鍵字：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...mapActions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this.$store.dispatch(“XXX”)</a:t>
            </a:r>
            <a:endParaRPr sz="1200"/>
          </a:p>
        </p:txBody>
      </p:sp>
      <p:pic>
        <p:nvPicPr>
          <p:cNvPr id="694" name="Google Shape;694;gf72945a50e_0_5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500" y="3780700"/>
            <a:ext cx="3481325" cy="12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f72945a50e_0_520"/>
          <p:cNvSpPr txBox="1"/>
          <p:nvPr/>
        </p:nvSpPr>
        <p:spPr>
          <a:xfrm>
            <a:off x="198850" y="915625"/>
            <a:ext cx="887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儲存狀態的為 State，組件需要更動狀態時，需要透過 Actions 發出一個 Commit 去呼叫 Mutations，再由 Mutations 去更改 State</a:t>
            </a:r>
            <a:endParaRPr/>
          </a:p>
        </p:txBody>
      </p:sp>
      <p:pic>
        <p:nvPicPr>
          <p:cNvPr id="696" name="Google Shape;696;gf72945a50e_0_5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25" y="1718312"/>
            <a:ext cx="3674352" cy="38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f72945a50e_0_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9125" y="4171425"/>
            <a:ext cx="3117024" cy="260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f72945a50e_0_5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1950" y="3612651"/>
            <a:ext cx="5425870" cy="2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f72945a50e_0_520"/>
          <p:cNvSpPr/>
          <p:nvPr/>
        </p:nvSpPr>
        <p:spPr>
          <a:xfrm flipH="1">
            <a:off x="3796675" y="6320700"/>
            <a:ext cx="3282600" cy="1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gf72945a50e_0_520"/>
          <p:cNvPicPr preferRelativeResize="0"/>
          <p:nvPr/>
        </p:nvPicPr>
        <p:blipFill rotWithShape="1">
          <a:blip r:embed="rId9">
            <a:alphaModFix/>
          </a:blip>
          <a:srcRect b="61763" l="0" r="0" t="0"/>
          <a:stretch/>
        </p:blipFill>
        <p:spPr>
          <a:xfrm>
            <a:off x="3843825" y="1688386"/>
            <a:ext cx="5222124" cy="15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72945a50e_0_574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6" name="Google Shape;706;gf72945a50e_0_574"/>
          <p:cNvSpPr txBox="1"/>
          <p:nvPr/>
        </p:nvSpPr>
        <p:spPr>
          <a:xfrm>
            <a:off x="276100" y="32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Vuex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7" name="Google Shape;707;gf72945a50e_0_574"/>
          <p:cNvSpPr txBox="1"/>
          <p:nvPr/>
        </p:nvSpPr>
        <p:spPr>
          <a:xfrm>
            <a:off x="198850" y="65042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US" sz="1700" u="sng">
                <a:solidFill>
                  <a:srgbClr val="23527C"/>
                </a:solidFill>
                <a:highlight>
                  <a:srgbClr val="FFFFFF"/>
                </a:highlight>
              </a:rPr>
              <a:t>Vuex Modules？</a:t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</p:txBody>
      </p:sp>
      <p:sp>
        <p:nvSpPr>
          <p:cNvPr id="708" name="Google Shape;708;gf72945a50e_0_574"/>
          <p:cNvSpPr txBox="1"/>
          <p:nvPr/>
        </p:nvSpPr>
        <p:spPr>
          <a:xfrm>
            <a:off x="123100" y="102577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store/index.js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09" name="Google Shape;709;gf72945a50e_0_574"/>
          <p:cNvSpPr txBox="1"/>
          <p:nvPr/>
        </p:nvSpPr>
        <p:spPr>
          <a:xfrm>
            <a:off x="3583875" y="31265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父層script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10" name="Google Shape;710;gf72945a50e_0_574"/>
          <p:cNvSpPr txBox="1"/>
          <p:nvPr/>
        </p:nvSpPr>
        <p:spPr>
          <a:xfrm>
            <a:off x="3639800" y="11712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父層HTML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711" name="Google Shape;711;gf72945a50e_0_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50" y="1376800"/>
            <a:ext cx="3000000" cy="539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f72945a50e_0_5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950" y="3601123"/>
            <a:ext cx="3171475" cy="3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f72945a50e_0_574"/>
          <p:cNvPicPr preferRelativeResize="0"/>
          <p:nvPr/>
        </p:nvPicPr>
        <p:blipFill rotWithShape="1">
          <a:blip r:embed="rId6">
            <a:alphaModFix/>
          </a:blip>
          <a:srcRect b="22696" l="0" r="0" t="0"/>
          <a:stretch/>
        </p:blipFill>
        <p:spPr>
          <a:xfrm>
            <a:off x="3425025" y="1587675"/>
            <a:ext cx="3938575" cy="11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f72945a50e_0_574"/>
          <p:cNvSpPr/>
          <p:nvPr/>
        </p:nvSpPr>
        <p:spPr>
          <a:xfrm>
            <a:off x="276100" y="1571425"/>
            <a:ext cx="1436100" cy="14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5" name="Google Shape;715;gf72945a50e_0_574"/>
          <p:cNvCxnSpPr>
            <a:stCxn id="714" idx="3"/>
          </p:cNvCxnSpPr>
          <p:nvPr/>
        </p:nvCxnSpPr>
        <p:spPr>
          <a:xfrm flipH="1" rot="10800000">
            <a:off x="1712200" y="1191775"/>
            <a:ext cx="749700" cy="45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gf72945a50e_0_574"/>
          <p:cNvSpPr txBox="1"/>
          <p:nvPr/>
        </p:nvSpPr>
        <p:spPr>
          <a:xfrm>
            <a:off x="2363138" y="958013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namespaced:true</a:t>
            </a:r>
            <a:r>
              <a:rPr lang="en-US">
                <a:solidFill>
                  <a:schemeClr val="dk1"/>
                </a:solidFill>
              </a:rPr>
              <a:t>高度封裝性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" name="Google Shape;717;gf72945a50e_0_574"/>
          <p:cNvSpPr/>
          <p:nvPr/>
        </p:nvSpPr>
        <p:spPr>
          <a:xfrm>
            <a:off x="3964950" y="5445900"/>
            <a:ext cx="2717100" cy="14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f72945a50e_0_574"/>
          <p:cNvSpPr txBox="1"/>
          <p:nvPr/>
        </p:nvSpPr>
        <p:spPr>
          <a:xfrm>
            <a:off x="5228638" y="5114063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要明確的路徑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9" name="Google Shape;719;gf72945a50e_0_574"/>
          <p:cNvSpPr/>
          <p:nvPr/>
        </p:nvSpPr>
        <p:spPr>
          <a:xfrm>
            <a:off x="340300" y="6037925"/>
            <a:ext cx="792900" cy="56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facc922679_0_0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5" name="Google Shape;725;gfacc922679_0_0"/>
          <p:cNvSpPr txBox="1"/>
          <p:nvPr/>
        </p:nvSpPr>
        <p:spPr>
          <a:xfrm>
            <a:off x="2947325" y="1942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888889"/>
                </a:solidFill>
              </a:rPr>
              <a:t>參考資源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6" name="Google Shape;726;gfacc922679_0_0"/>
          <p:cNvSpPr txBox="1"/>
          <p:nvPr/>
        </p:nvSpPr>
        <p:spPr>
          <a:xfrm>
            <a:off x="1633775" y="2704125"/>
            <a:ext cx="5627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https://router.vuejs.org/installation.html</a:t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https://vuex.vuejs.org/zh/guide/</a:t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https://book.vue.tw/menu.html</a:t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b="1" sz="1700" u="sng">
              <a:solidFill>
                <a:srgbClr val="2352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idx="12" type="sldNum"/>
          </p:nvPr>
        </p:nvSpPr>
        <p:spPr>
          <a:xfrm>
            <a:off x="8316416" y="6093296"/>
            <a:ext cx="504057" cy="4530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5"/>
          <p:cNvSpPr txBox="1"/>
          <p:nvPr>
            <p:ph idx="4294967295" type="body"/>
          </p:nvPr>
        </p:nvSpPr>
        <p:spPr>
          <a:xfrm>
            <a:off x="900125" y="378500"/>
            <a:ext cx="7559700" cy="5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9"/>
                </a:solidFill>
              </a:rPr>
              <a:t>安裝及hello world</a:t>
            </a:r>
            <a:endParaRPr>
              <a:solidFill>
                <a:srgbClr val="888889"/>
              </a:solidFill>
            </a:endParaRPr>
          </a:p>
        </p:txBody>
      </p:sp>
      <p:pic>
        <p:nvPicPr>
          <p:cNvPr id="94" name="Google Shape;9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000" y="942913"/>
            <a:ext cx="6541976" cy="139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000" y="2620162"/>
            <a:ext cx="6541973" cy="339652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/>
        </p:nvSpPr>
        <p:spPr>
          <a:xfrm>
            <a:off x="1504600" y="33690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400"/>
              </a:spcBef>
              <a:spcAft>
                <a:spcPts val="1400"/>
              </a:spcAft>
              <a:buNone/>
            </a:pPr>
            <a:r>
              <a:rPr b="1" lang="en-US" sz="1700">
                <a:solidFill>
                  <a:srgbClr val="273849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創建 Vue 實例</a:t>
            </a:r>
            <a:endParaRPr b="1" sz="1700">
              <a:solidFill>
                <a:srgbClr val="27384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f72945a50e_0_596"/>
          <p:cNvSpPr txBox="1"/>
          <p:nvPr/>
        </p:nvSpPr>
        <p:spPr>
          <a:xfrm>
            <a:off x="1758450" y="3228900"/>
            <a:ext cx="56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感謝聆聽～～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7ee15ab11_0_2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gf7ee15ab11_0_22"/>
          <p:cNvSpPr txBox="1"/>
          <p:nvPr>
            <p:ph idx="4294967295" type="body"/>
          </p:nvPr>
        </p:nvSpPr>
        <p:spPr>
          <a:xfrm>
            <a:off x="900125" y="378500"/>
            <a:ext cx="7559700" cy="5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Vue.js 的 </a:t>
            </a:r>
            <a:r>
              <a:rPr lang="en-US">
                <a:solidFill>
                  <a:srgbClr val="FF0000"/>
                </a:solidFill>
              </a:rPr>
              <a:t>Mustache 模板</a:t>
            </a:r>
            <a:r>
              <a:rPr lang="en-US"/>
              <a:t>語法</a:t>
            </a:r>
            <a:endParaRPr/>
          </a:p>
        </p:txBody>
      </p:sp>
      <p:pic>
        <p:nvPicPr>
          <p:cNvPr descr="狀態與網頁模板的映射" id="103" name="Google Shape;103;gf7ee15ab11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450" y="886750"/>
            <a:ext cx="6945650" cy="36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f7ee15ab11_0_22"/>
          <p:cNvSpPr/>
          <p:nvPr/>
        </p:nvSpPr>
        <p:spPr>
          <a:xfrm>
            <a:off x="5001275" y="1861125"/>
            <a:ext cx="956700" cy="33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f7ee15ab11_0_22"/>
          <p:cNvSpPr txBox="1"/>
          <p:nvPr/>
        </p:nvSpPr>
        <p:spPr>
          <a:xfrm>
            <a:off x="980450" y="4754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也可以在裡面做一些簡單的運算: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gf7ee15ab11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300" y="5216325"/>
            <a:ext cx="2096300" cy="14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f7ee15ab11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0100" y="5216325"/>
            <a:ext cx="5197875" cy="3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f7ee15ab11_0_22"/>
          <p:cNvSpPr txBox="1"/>
          <p:nvPr/>
        </p:nvSpPr>
        <p:spPr>
          <a:xfrm>
            <a:off x="3320100" y="5722838"/>
            <a:ext cx="41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畫面呈現計算後結果： 500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7ee15ab11_0_51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gf7ee15ab11_0_51"/>
          <p:cNvSpPr txBox="1"/>
          <p:nvPr>
            <p:ph idx="4294967295" type="body"/>
          </p:nvPr>
        </p:nvSpPr>
        <p:spPr>
          <a:xfrm>
            <a:off x="543025" y="277775"/>
            <a:ext cx="7559700" cy="5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Vue.js 的 </a:t>
            </a:r>
            <a:r>
              <a:rPr lang="en-US">
                <a:solidFill>
                  <a:srgbClr val="FF0000"/>
                </a:solidFill>
              </a:rPr>
              <a:t>methods 方法</a:t>
            </a:r>
            <a:r>
              <a:rPr lang="en-US"/>
              <a:t> v.s </a:t>
            </a:r>
            <a:r>
              <a:rPr lang="en-US">
                <a:solidFill>
                  <a:srgbClr val="FF0000"/>
                </a:solidFill>
              </a:rPr>
              <a:t>computed 計算屬性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gf7ee15ab11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75" y="700225"/>
            <a:ext cx="2921375" cy="212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f7ee15ab11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374" y="2884775"/>
            <a:ext cx="2921375" cy="37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f7ee15ab11_0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7100" y="700232"/>
            <a:ext cx="4419325" cy="531792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f7ee15ab11_0_51"/>
          <p:cNvSpPr/>
          <p:nvPr/>
        </p:nvSpPr>
        <p:spPr>
          <a:xfrm>
            <a:off x="6495300" y="1343675"/>
            <a:ext cx="1658400" cy="45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f7ee15ab11_0_51"/>
          <p:cNvSpPr/>
          <p:nvPr/>
        </p:nvSpPr>
        <p:spPr>
          <a:xfrm>
            <a:off x="839175" y="4185325"/>
            <a:ext cx="2672100" cy="223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7ee15ab11_0_20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gf7ee15ab11_0_202"/>
          <p:cNvSpPr txBox="1"/>
          <p:nvPr>
            <p:ph idx="4294967295" type="body"/>
          </p:nvPr>
        </p:nvSpPr>
        <p:spPr>
          <a:xfrm>
            <a:off x="638750" y="401275"/>
            <a:ext cx="7821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Vue.js 的 </a:t>
            </a:r>
            <a:r>
              <a:rPr lang="en-US">
                <a:solidFill>
                  <a:srgbClr val="FF0000"/>
                </a:solidFill>
              </a:rPr>
              <a:t>watch </a:t>
            </a:r>
            <a:r>
              <a:rPr lang="en-US">
                <a:solidFill>
                  <a:srgbClr val="FF0000"/>
                </a:solidFill>
              </a:rPr>
              <a:t>監聽</a:t>
            </a:r>
            <a:r>
              <a:rPr lang="en-US"/>
              <a:t> v.s </a:t>
            </a:r>
            <a:r>
              <a:rPr lang="en-US">
                <a:solidFill>
                  <a:srgbClr val="FF0000"/>
                </a:solidFill>
              </a:rPr>
              <a:t>computed 計算屬性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gf7ee15ab11_0_202"/>
          <p:cNvGrpSpPr/>
          <p:nvPr/>
        </p:nvGrpSpPr>
        <p:grpSpPr>
          <a:xfrm>
            <a:off x="594625" y="1723325"/>
            <a:ext cx="5576700" cy="4548300"/>
            <a:chOff x="0" y="2043250"/>
            <a:chExt cx="5576700" cy="4548300"/>
          </a:xfrm>
        </p:grpSpPr>
        <p:sp>
          <p:nvSpPr>
            <p:cNvPr id="127" name="Google Shape;127;gf7ee15ab11_0_202"/>
            <p:cNvSpPr txBox="1"/>
            <p:nvPr/>
          </p:nvSpPr>
          <p:spPr>
            <a:xfrm>
              <a:off x="0" y="2043250"/>
              <a:ext cx="5576700" cy="45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4FC1FF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vm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new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Vue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({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el: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CE917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"#app"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data: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{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firstName: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CE917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"Jess"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lastName: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CE917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"Wu"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fullName: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CE917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"Jess Wu"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},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watch: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{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r>
                <a:rPr b="1" lang="en-US" sz="135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firstName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function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val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 {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fullName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val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b="1" lang="en-US" sz="1350">
                  <a:solidFill>
                    <a:srgbClr val="CE917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 "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lastName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},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r>
                <a:rPr b="1" lang="en-US" sz="135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lastName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function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val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 {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fullName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firstName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b="1" lang="en-US" sz="1350">
                  <a:solidFill>
                    <a:srgbClr val="CE917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 "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val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},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},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computed: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{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</a:t>
              </a:r>
              <a:r>
                <a:rPr b="1" lang="en-US" sz="1350">
                  <a:solidFill>
                    <a:srgbClr val="DCDCAA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fullName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function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() {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b="1" lang="en-US" sz="1350">
                  <a:solidFill>
                    <a:srgbClr val="C586C0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firstName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b="1" lang="en-US" sz="1350">
                  <a:solidFill>
                    <a:srgbClr val="CE9178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' '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b="1" lang="en-US" sz="1350">
                  <a:solidFill>
                    <a:srgbClr val="569CD6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</a:t>
              </a: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b="1" lang="en-US" sz="1350">
                  <a:solidFill>
                    <a:srgbClr val="9CDCFE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lastName</a:t>
              </a:r>
              <a:endParaRPr b="1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}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}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50">
                  <a:solidFill>
                    <a:srgbClr val="D4D4D4"/>
                  </a:solidFill>
                  <a:highlight>
                    <a:srgbClr val="1E1E1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});</a:t>
              </a:r>
              <a:endParaRPr b="1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8" name="Google Shape;128;gf7ee15ab11_0_202"/>
            <p:cNvSpPr/>
            <p:nvPr/>
          </p:nvSpPr>
          <p:spPr>
            <a:xfrm>
              <a:off x="118025" y="3577300"/>
              <a:ext cx="5140500" cy="2664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gf7ee15ab11_0_202"/>
          <p:cNvSpPr txBox="1"/>
          <p:nvPr/>
        </p:nvSpPr>
        <p:spPr>
          <a:xfrm>
            <a:off x="594625" y="985525"/>
            <a:ext cx="392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b="1" lang="en-US" sz="13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watch監聽 v.s computed計算</a:t>
            </a:r>
            <a:r>
              <a:rPr b="1" lang="en-US" sz="13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b="1" lang="en-US" sz="13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3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en-US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en-US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"demo"</a:t>
            </a:r>
            <a:r>
              <a:rPr b="1" lang="en-US" sz="13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 fullName }}</a:t>
            </a:r>
            <a:r>
              <a:rPr b="1" lang="en-US" sz="13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en-US" sz="13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3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" name="Google Shape;130;gf7ee15ab11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900" y="1465225"/>
            <a:ext cx="34290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f7ee15ab11_0_202"/>
          <p:cNvSpPr/>
          <p:nvPr/>
        </p:nvSpPr>
        <p:spPr>
          <a:xfrm>
            <a:off x="5187325" y="1879975"/>
            <a:ext cx="855900" cy="32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ee15ab11_0_62"/>
          <p:cNvSpPr txBox="1"/>
          <p:nvPr>
            <p:ph idx="12" type="sldNum"/>
          </p:nvPr>
        </p:nvSpPr>
        <p:spPr>
          <a:xfrm>
            <a:off x="8316416" y="6093296"/>
            <a:ext cx="504000" cy="4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gf7ee15ab11_0_62"/>
          <p:cNvSpPr txBox="1"/>
          <p:nvPr>
            <p:ph idx="4294967295" type="body"/>
          </p:nvPr>
        </p:nvSpPr>
        <p:spPr>
          <a:xfrm>
            <a:off x="425225" y="378500"/>
            <a:ext cx="7559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</a:rPr>
              <a:t>Vue.js 的 </a:t>
            </a:r>
            <a:r>
              <a:rPr lang="en-US">
                <a:solidFill>
                  <a:srgbClr val="FF0000"/>
                </a:solidFill>
              </a:rPr>
              <a:t>v-bind</a:t>
            </a:r>
            <a:r>
              <a:rPr lang="en-US">
                <a:solidFill>
                  <a:srgbClr val="7F7F7F"/>
                </a:solidFill>
              </a:rPr>
              <a:t>指令(可簡化成：）</a:t>
            </a:r>
            <a:endParaRPr>
              <a:solidFill>
                <a:srgbClr val="7F7F7F"/>
              </a:solidFill>
            </a:endParaRPr>
          </a:p>
        </p:txBody>
      </p:sp>
      <p:pic>
        <p:nvPicPr>
          <p:cNvPr id="138" name="Google Shape;138;gf7ee15ab11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525" y="728600"/>
            <a:ext cx="1368975" cy="7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f7ee15ab11_0_62"/>
          <p:cNvSpPr txBox="1"/>
          <p:nvPr/>
        </p:nvSpPr>
        <p:spPr>
          <a:xfrm>
            <a:off x="425225" y="728600"/>
            <a:ext cx="599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lang="en-US" sz="1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9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v-bind:title</a:t>
            </a:r>
            <a:r>
              <a:rPr b="1" lang="en-US" sz="1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9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-US" sz="1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9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 name }}</a:t>
            </a:r>
            <a:r>
              <a:rPr b="1" lang="en-US" sz="1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9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b="1" lang="en-US" sz="19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9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" name="Google Shape;140;gf7ee15ab11_0_62"/>
          <p:cNvSpPr txBox="1"/>
          <p:nvPr/>
        </p:nvSpPr>
        <p:spPr>
          <a:xfrm>
            <a:off x="425225" y="1735775"/>
            <a:ext cx="8174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b="1" lang="en-US" sz="1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v-for</a:t>
            </a:r>
            <a:r>
              <a:rPr b="1" lang="en-US" sz="1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"item in items"</a:t>
            </a:r>
            <a:r>
              <a:rPr b="1" lang="en-US" sz="1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:class</a:t>
            </a:r>
            <a:r>
              <a:rPr b="1" lang="en-US" sz="1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"{strikeout:item.isDone}"</a:t>
            </a:r>
            <a:r>
              <a:rPr b="1" lang="en-US" sz="1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@click</a:t>
            </a:r>
            <a:r>
              <a:rPr b="1" lang="en-US" sz="1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7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"toggleDone(item)"</a:t>
            </a:r>
            <a:r>
              <a:rPr b="1" lang="en-US" sz="17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 item.text }}</a:t>
            </a:r>
            <a:r>
              <a:rPr b="1" lang="en-US" sz="17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US" sz="17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b="1" lang="en-US" sz="17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7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" name="Google Shape;141;gf7ee15ab11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0" y="3983550"/>
            <a:ext cx="2246024" cy="16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f7ee15ab11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8750" y="2508675"/>
            <a:ext cx="3577664" cy="409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gf7ee15ab11_0_62"/>
          <p:cNvCxnSpPr/>
          <p:nvPr/>
        </p:nvCxnSpPr>
        <p:spPr>
          <a:xfrm flipH="1" rot="10800000">
            <a:off x="6580125" y="2088700"/>
            <a:ext cx="765300" cy="201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gf7ee15ab11_0_62"/>
          <p:cNvSpPr/>
          <p:nvPr/>
        </p:nvSpPr>
        <p:spPr>
          <a:xfrm>
            <a:off x="5447825" y="3983550"/>
            <a:ext cx="1132200" cy="26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gf7ee15ab11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050" y="2797139"/>
            <a:ext cx="4433950" cy="73588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6" name="Google Shape;146;gf7ee15ab11_0_62"/>
          <p:cNvCxnSpPr/>
          <p:nvPr/>
        </p:nvCxnSpPr>
        <p:spPr>
          <a:xfrm flipH="1">
            <a:off x="2156975" y="2088850"/>
            <a:ext cx="3082800" cy="74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gf7ee15ab11_0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6975" y="3983550"/>
            <a:ext cx="2388375" cy="57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gf7ee15ab11_0_62"/>
          <p:cNvCxnSpPr/>
          <p:nvPr/>
        </p:nvCxnSpPr>
        <p:spPr>
          <a:xfrm flipH="1" rot="10800000">
            <a:off x="5179075" y="2058200"/>
            <a:ext cx="3064500" cy="2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gf7ee15ab11_0_62"/>
          <p:cNvSpPr txBox="1"/>
          <p:nvPr/>
        </p:nvSpPr>
        <p:spPr>
          <a:xfrm>
            <a:off x="346675" y="1451025"/>
            <a:ext cx="4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bind</a:t>
            </a:r>
            <a:r>
              <a:rPr lang="en-US"/>
              <a:t>物件：</a:t>
            </a:r>
            <a:endParaRPr/>
          </a:p>
        </p:txBody>
      </p:sp>
      <p:sp>
        <p:nvSpPr>
          <p:cNvPr id="150" name="Google Shape;150;gf7ee15ab11_0_62"/>
          <p:cNvSpPr txBox="1"/>
          <p:nvPr/>
        </p:nvSpPr>
        <p:spPr>
          <a:xfrm>
            <a:off x="138050" y="3633300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渲染結果：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ungyo Group">
  <a:themeElements>
    <a:clrScheme name="Chungyo Group CIS">
      <a:dk1>
        <a:srgbClr val="FF0000"/>
      </a:dk1>
      <a:lt1>
        <a:srgbClr val="E3E4EB"/>
      </a:lt1>
      <a:dk2>
        <a:srgbClr val="8F9227"/>
      </a:dk2>
      <a:lt2>
        <a:srgbClr val="E3E4EB"/>
      </a:lt2>
      <a:accent1>
        <a:srgbClr val="909228"/>
      </a:accent1>
      <a:accent2>
        <a:srgbClr val="C0CC00"/>
      </a:accent2>
      <a:accent3>
        <a:srgbClr val="717171"/>
      </a:accent3>
      <a:accent4>
        <a:srgbClr val="FFFFFF"/>
      </a:accent4>
      <a:accent5>
        <a:srgbClr val="FFFFFF"/>
      </a:accent5>
      <a:accent6>
        <a:srgbClr val="FFFFFF"/>
      </a:accent6>
      <a:hlink>
        <a:srgbClr val="C0CC00"/>
      </a:hlink>
      <a:folHlink>
        <a:srgbClr val="8F92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